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48.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1"/>
  </p:notesMasterIdLst>
  <p:sldIdLst>
    <p:sldId id="278" r:id="rId2"/>
    <p:sldId id="609" r:id="rId3"/>
    <p:sldId id="263" r:id="rId4"/>
    <p:sldId id="611" r:id="rId5"/>
    <p:sldId id="736" r:id="rId6"/>
    <p:sldId id="734" r:id="rId7"/>
    <p:sldId id="745" r:id="rId8"/>
    <p:sldId id="613" r:id="rId9"/>
    <p:sldId id="739" r:id="rId10"/>
    <p:sldId id="281" r:id="rId11"/>
    <p:sldId id="282" r:id="rId12"/>
    <p:sldId id="289" r:id="rId13"/>
    <p:sldId id="759" r:id="rId14"/>
    <p:sldId id="615" r:id="rId15"/>
    <p:sldId id="746" r:id="rId16"/>
    <p:sldId id="616" r:id="rId17"/>
    <p:sldId id="753" r:id="rId18"/>
    <p:sldId id="752" r:id="rId19"/>
    <p:sldId id="618" r:id="rId20"/>
    <p:sldId id="730" r:id="rId21"/>
    <p:sldId id="731" r:id="rId22"/>
    <p:sldId id="749" r:id="rId23"/>
    <p:sldId id="747" r:id="rId24"/>
    <p:sldId id="290" r:id="rId25"/>
    <p:sldId id="733" r:id="rId26"/>
    <p:sldId id="294" r:id="rId27"/>
    <p:sldId id="755" r:id="rId28"/>
    <p:sldId id="274" r:id="rId29"/>
    <p:sldId id="750" r:id="rId30"/>
    <p:sldId id="748" r:id="rId31"/>
    <p:sldId id="288" r:id="rId32"/>
    <p:sldId id="296" r:id="rId33"/>
    <p:sldId id="286" r:id="rId34"/>
    <p:sldId id="280" r:id="rId35"/>
    <p:sldId id="735" r:id="rId36"/>
    <p:sldId id="737" r:id="rId37"/>
    <p:sldId id="738" r:id="rId38"/>
    <p:sldId id="614" r:id="rId39"/>
    <p:sldId id="758" r:id="rId40"/>
    <p:sldId id="283" r:id="rId41"/>
    <p:sldId id="619" r:id="rId42"/>
    <p:sldId id="620" r:id="rId43"/>
    <p:sldId id="740" r:id="rId44"/>
    <p:sldId id="741" r:id="rId45"/>
    <p:sldId id="621" r:id="rId46"/>
    <p:sldId id="751" r:id="rId47"/>
    <p:sldId id="756" r:id="rId48"/>
    <p:sldId id="742" r:id="rId49"/>
    <p:sldId id="743" r:id="rId50"/>
  </p:sldIdLst>
  <p:sldSz cx="12192000" cy="6858000"/>
  <p:notesSz cx="6858000" cy="9144000"/>
  <p:defaultTextStyle>
    <a:defPPr>
      <a:defRPr lang="en-US"/>
    </a:defPPr>
    <a:lvl1pPr algn="l" rtl="0" eaLnBrk="0" fontAlgn="base" hangingPunct="0">
      <a:spcBef>
        <a:spcPct val="0"/>
      </a:spcBef>
      <a:spcAft>
        <a:spcPct val="0"/>
      </a:spcAft>
      <a:defRPr kern="1200">
        <a:solidFill>
          <a:schemeClr val="tx1"/>
        </a:solidFill>
        <a:latin typeface="Corbel" panose="020B0503020204020204" pitchFamily="34" charset="0"/>
        <a:ea typeface="+mn-ea"/>
        <a:cs typeface="+mn-cs"/>
      </a:defRPr>
    </a:lvl1pPr>
    <a:lvl2pPr marL="457200" algn="l" rtl="0" eaLnBrk="0" fontAlgn="base" hangingPunct="0">
      <a:spcBef>
        <a:spcPct val="0"/>
      </a:spcBef>
      <a:spcAft>
        <a:spcPct val="0"/>
      </a:spcAft>
      <a:defRPr kern="1200">
        <a:solidFill>
          <a:schemeClr val="tx1"/>
        </a:solidFill>
        <a:latin typeface="Corbel" panose="020B0503020204020204" pitchFamily="34" charset="0"/>
        <a:ea typeface="+mn-ea"/>
        <a:cs typeface="+mn-cs"/>
      </a:defRPr>
    </a:lvl2pPr>
    <a:lvl3pPr marL="914400" algn="l" rtl="0" eaLnBrk="0" fontAlgn="base" hangingPunct="0">
      <a:spcBef>
        <a:spcPct val="0"/>
      </a:spcBef>
      <a:spcAft>
        <a:spcPct val="0"/>
      </a:spcAft>
      <a:defRPr kern="1200">
        <a:solidFill>
          <a:schemeClr val="tx1"/>
        </a:solidFill>
        <a:latin typeface="Corbel" panose="020B0503020204020204" pitchFamily="34" charset="0"/>
        <a:ea typeface="+mn-ea"/>
        <a:cs typeface="+mn-cs"/>
      </a:defRPr>
    </a:lvl3pPr>
    <a:lvl4pPr marL="1371600" algn="l" rtl="0" eaLnBrk="0" fontAlgn="base" hangingPunct="0">
      <a:spcBef>
        <a:spcPct val="0"/>
      </a:spcBef>
      <a:spcAft>
        <a:spcPct val="0"/>
      </a:spcAft>
      <a:defRPr kern="1200">
        <a:solidFill>
          <a:schemeClr val="tx1"/>
        </a:solidFill>
        <a:latin typeface="Corbel" panose="020B0503020204020204" pitchFamily="34" charset="0"/>
        <a:ea typeface="+mn-ea"/>
        <a:cs typeface="+mn-cs"/>
      </a:defRPr>
    </a:lvl4pPr>
    <a:lvl5pPr marL="1828800" algn="l" rtl="0" eaLnBrk="0" fontAlgn="base" hangingPunct="0">
      <a:spcBef>
        <a:spcPct val="0"/>
      </a:spcBef>
      <a:spcAft>
        <a:spcPct val="0"/>
      </a:spcAft>
      <a:defRPr kern="1200">
        <a:solidFill>
          <a:schemeClr val="tx1"/>
        </a:solidFill>
        <a:latin typeface="Corbel" panose="020B0503020204020204" pitchFamily="34" charset="0"/>
        <a:ea typeface="+mn-ea"/>
        <a:cs typeface="+mn-cs"/>
      </a:defRPr>
    </a:lvl5pPr>
    <a:lvl6pPr marL="2286000" algn="l" defTabSz="914400" rtl="0" eaLnBrk="1" latinLnBrk="0" hangingPunct="1">
      <a:defRPr kern="1200">
        <a:solidFill>
          <a:schemeClr val="tx1"/>
        </a:solidFill>
        <a:latin typeface="Corbel" panose="020B0503020204020204" pitchFamily="34" charset="0"/>
        <a:ea typeface="+mn-ea"/>
        <a:cs typeface="+mn-cs"/>
      </a:defRPr>
    </a:lvl6pPr>
    <a:lvl7pPr marL="2743200" algn="l" defTabSz="914400" rtl="0" eaLnBrk="1" latinLnBrk="0" hangingPunct="1">
      <a:defRPr kern="1200">
        <a:solidFill>
          <a:schemeClr val="tx1"/>
        </a:solidFill>
        <a:latin typeface="Corbel" panose="020B0503020204020204" pitchFamily="34" charset="0"/>
        <a:ea typeface="+mn-ea"/>
        <a:cs typeface="+mn-cs"/>
      </a:defRPr>
    </a:lvl7pPr>
    <a:lvl8pPr marL="3200400" algn="l" defTabSz="914400" rtl="0" eaLnBrk="1" latinLnBrk="0" hangingPunct="1">
      <a:defRPr kern="1200">
        <a:solidFill>
          <a:schemeClr val="tx1"/>
        </a:solidFill>
        <a:latin typeface="Corbel" panose="020B0503020204020204" pitchFamily="34" charset="0"/>
        <a:ea typeface="+mn-ea"/>
        <a:cs typeface="+mn-cs"/>
      </a:defRPr>
    </a:lvl8pPr>
    <a:lvl9pPr marL="3657600" algn="l" defTabSz="914400" rtl="0" eaLnBrk="1" latinLnBrk="0" hangingPunct="1">
      <a:defRPr kern="1200">
        <a:solidFill>
          <a:schemeClr val="tx1"/>
        </a:solidFill>
        <a:latin typeface="Corbel" panose="020B0503020204020204" pitchFamily="34" charset="0"/>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55ED3"/>
    <a:srgbClr val="1D62AA"/>
    <a:srgbClr val="5F9344"/>
    <a:srgbClr val="1C63AB"/>
    <a:srgbClr val="1C63AA"/>
    <a:srgbClr val="5D9544"/>
    <a:srgbClr val="FFFE1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280"/>
    <p:restoredTop sz="85261"/>
  </p:normalViewPr>
  <p:slideViewPr>
    <p:cSldViewPr snapToGrid="0" snapToObjects="1">
      <p:cViewPr>
        <p:scale>
          <a:sx n="114" d="100"/>
          <a:sy n="114" d="100"/>
        </p:scale>
        <p:origin x="0" y="184"/>
      </p:cViewPr>
      <p:guideLst/>
    </p:cSldViewPr>
  </p:slideViewPr>
  <p:outlineViewPr>
    <p:cViewPr>
      <p:scale>
        <a:sx n="33" d="100"/>
        <a:sy n="33" d="100"/>
      </p:scale>
      <p:origin x="0" y="-9384"/>
    </p:cViewPr>
  </p:outlin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charts/_rels/chart1.xml.rels><?xml version="1.0" encoding="UTF-8" standalone="yes"?>
<Relationships xmlns="http://schemas.openxmlformats.org/package/2006/relationships"><Relationship Id="rId3" Type="http://schemas.openxmlformats.org/officeDocument/2006/relationships/oleObject" Target="file:////Users/danielk/Desktop/unifiedqa_presentation/tables_slides.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5232310741757745E-2"/>
          <c:y val="9.6078216809001596E-2"/>
          <c:w val="0.92783158456232229"/>
          <c:h val="0.61926398173038033"/>
        </c:manualLayout>
      </c:layout>
      <c:barChart>
        <c:barDir val="col"/>
        <c:grouping val="clustered"/>
        <c:varyColors val="0"/>
        <c:ser>
          <c:idx val="0"/>
          <c:order val="0"/>
          <c:tx>
            <c:strRef>
              <c:f>Sheet1!$B$9</c:f>
              <c:strCache>
                <c:ptCount val="1"/>
                <c:pt idx="0">
                  <c:v>Dedicated Models</c:v>
                </c:pt>
              </c:strCache>
            </c:strRef>
          </c:tx>
          <c:spPr>
            <a:solidFill>
              <a:srgbClr val="5D9544"/>
            </a:solidFill>
            <a:ln>
              <a:noFill/>
            </a:ln>
            <a:effectLst/>
          </c:spPr>
          <c:invertIfNegative val="0"/>
          <c:dPt>
            <c:idx val="0"/>
            <c:invertIfNegative val="0"/>
            <c:bubble3D val="0"/>
            <c:spPr>
              <a:solidFill>
                <a:srgbClr val="5D9544"/>
              </a:solidFill>
              <a:ln>
                <a:noFill/>
              </a:ln>
              <a:effectLst/>
            </c:spPr>
            <c:extLst>
              <c:ext xmlns:c16="http://schemas.microsoft.com/office/drawing/2014/chart" uri="{C3380CC4-5D6E-409C-BE32-E72D297353CC}">
                <c16:uniqueId val="{00000001-771B-B54D-8A59-73BA8F1E5895}"/>
              </c:ext>
            </c:extLst>
          </c:dPt>
          <c:dPt>
            <c:idx val="1"/>
            <c:invertIfNegative val="0"/>
            <c:bubble3D val="0"/>
            <c:spPr>
              <a:solidFill>
                <a:srgbClr val="5D9544"/>
              </a:solidFill>
              <a:ln>
                <a:noFill/>
              </a:ln>
              <a:effectLst/>
            </c:spPr>
            <c:extLst>
              <c:ext xmlns:c16="http://schemas.microsoft.com/office/drawing/2014/chart" uri="{C3380CC4-5D6E-409C-BE32-E72D297353CC}">
                <c16:uniqueId val="{00000003-771B-B54D-8A59-73BA8F1E5895}"/>
              </c:ext>
            </c:extLst>
          </c:dPt>
          <c:dPt>
            <c:idx val="2"/>
            <c:invertIfNegative val="0"/>
            <c:bubble3D val="0"/>
            <c:spPr>
              <a:solidFill>
                <a:srgbClr val="5D9544"/>
              </a:solidFill>
              <a:ln>
                <a:noFill/>
              </a:ln>
              <a:effectLst/>
            </c:spPr>
            <c:extLst>
              <c:ext xmlns:c16="http://schemas.microsoft.com/office/drawing/2014/chart" uri="{C3380CC4-5D6E-409C-BE32-E72D297353CC}">
                <c16:uniqueId val="{00000005-771B-B54D-8A59-73BA8F1E5895}"/>
              </c:ext>
            </c:extLst>
          </c:dPt>
          <c:dPt>
            <c:idx val="3"/>
            <c:invertIfNegative val="0"/>
            <c:bubble3D val="0"/>
            <c:spPr>
              <a:solidFill>
                <a:srgbClr val="5D9544"/>
              </a:solidFill>
              <a:ln>
                <a:noFill/>
              </a:ln>
              <a:effectLst/>
            </c:spPr>
            <c:extLst>
              <c:ext xmlns:c16="http://schemas.microsoft.com/office/drawing/2014/chart" uri="{C3380CC4-5D6E-409C-BE32-E72D297353CC}">
                <c16:uniqueId val="{00000007-771B-B54D-8A59-73BA8F1E5895}"/>
              </c:ext>
            </c:extLst>
          </c:dPt>
          <c:dPt>
            <c:idx val="4"/>
            <c:invertIfNegative val="0"/>
            <c:bubble3D val="0"/>
            <c:spPr>
              <a:solidFill>
                <a:srgbClr val="5D9544"/>
              </a:solidFill>
              <a:ln>
                <a:noFill/>
              </a:ln>
              <a:effectLst/>
            </c:spPr>
            <c:extLst>
              <c:ext xmlns:c16="http://schemas.microsoft.com/office/drawing/2014/chart" uri="{C3380CC4-5D6E-409C-BE32-E72D297353CC}">
                <c16:uniqueId val="{00000009-771B-B54D-8A59-73BA8F1E5895}"/>
              </c:ext>
            </c:extLst>
          </c:dPt>
          <c:dPt>
            <c:idx val="5"/>
            <c:invertIfNegative val="0"/>
            <c:bubble3D val="0"/>
            <c:spPr>
              <a:solidFill>
                <a:srgbClr val="5D9544"/>
              </a:solidFill>
              <a:ln>
                <a:noFill/>
              </a:ln>
              <a:effectLst/>
            </c:spPr>
            <c:extLst>
              <c:ext xmlns:c16="http://schemas.microsoft.com/office/drawing/2014/chart" uri="{C3380CC4-5D6E-409C-BE32-E72D297353CC}">
                <c16:uniqueId val="{0000000B-771B-B54D-8A59-73BA8F1E5895}"/>
              </c:ext>
            </c:extLst>
          </c:dPt>
          <c:dPt>
            <c:idx val="6"/>
            <c:invertIfNegative val="0"/>
            <c:bubble3D val="0"/>
            <c:spPr>
              <a:solidFill>
                <a:srgbClr val="5D9544"/>
              </a:solidFill>
              <a:ln>
                <a:noFill/>
              </a:ln>
              <a:effectLst/>
            </c:spPr>
            <c:extLst>
              <c:ext xmlns:c16="http://schemas.microsoft.com/office/drawing/2014/chart" uri="{C3380CC4-5D6E-409C-BE32-E72D297353CC}">
                <c16:uniqueId val="{0000000D-771B-B54D-8A59-73BA8F1E5895}"/>
              </c:ext>
            </c:extLst>
          </c:dPt>
          <c:dPt>
            <c:idx val="7"/>
            <c:invertIfNegative val="0"/>
            <c:bubble3D val="0"/>
            <c:spPr>
              <a:solidFill>
                <a:srgbClr val="5D9544"/>
              </a:solidFill>
              <a:ln>
                <a:noFill/>
              </a:ln>
              <a:effectLst/>
            </c:spPr>
            <c:extLst>
              <c:ext xmlns:c16="http://schemas.microsoft.com/office/drawing/2014/chart" uri="{C3380CC4-5D6E-409C-BE32-E72D297353CC}">
                <c16:uniqueId val="{0000000F-771B-B54D-8A59-73BA8F1E5895}"/>
              </c:ext>
            </c:extLst>
          </c:dPt>
          <c:dPt>
            <c:idx val="8"/>
            <c:invertIfNegative val="0"/>
            <c:bubble3D val="0"/>
            <c:spPr>
              <a:solidFill>
                <a:srgbClr val="5D9544"/>
              </a:solidFill>
              <a:ln>
                <a:noFill/>
              </a:ln>
              <a:effectLst/>
            </c:spPr>
            <c:extLst>
              <c:ext xmlns:c16="http://schemas.microsoft.com/office/drawing/2014/chart" uri="{C3380CC4-5D6E-409C-BE32-E72D297353CC}">
                <c16:uniqueId val="{00000011-771B-B54D-8A59-73BA8F1E5895}"/>
              </c:ext>
            </c:extLst>
          </c:dPt>
          <c:cat>
            <c:strRef>
              <c:f>Sheet1!$C$8:$L$8</c:f>
              <c:strCache>
                <c:ptCount val="10"/>
                <c:pt idx="0">
                  <c:v>SQuAD1.1</c:v>
                </c:pt>
                <c:pt idx="1">
                  <c:v>SQuAD2</c:v>
                </c:pt>
                <c:pt idx="2">
                  <c:v>RACE</c:v>
                </c:pt>
                <c:pt idx="3">
                  <c:v>OBQA</c:v>
                </c:pt>
                <c:pt idx="4">
                  <c:v>ARC-Easy</c:v>
                </c:pt>
                <c:pt idx="5">
                  <c:v>ARC-Chal</c:v>
                </c:pt>
                <c:pt idx="6">
                  <c:v>MCTest</c:v>
                </c:pt>
                <c:pt idx="7">
                  <c:v>BoolQ</c:v>
                </c:pt>
                <c:pt idx="8">
                  <c:v>NarQA</c:v>
                </c:pt>
                <c:pt idx="9">
                  <c:v>Avg. </c:v>
                </c:pt>
              </c:strCache>
            </c:strRef>
          </c:cat>
          <c:val>
            <c:numRef>
              <c:f>Sheet1!$C$9:$L$9</c:f>
              <c:numCache>
                <c:formatCode>General</c:formatCode>
                <c:ptCount val="10"/>
                <c:pt idx="0">
                  <c:v>95.2</c:v>
                </c:pt>
                <c:pt idx="1">
                  <c:v>91.3</c:v>
                </c:pt>
                <c:pt idx="2">
                  <c:v>86.6</c:v>
                </c:pt>
                <c:pt idx="3">
                  <c:v>85</c:v>
                </c:pt>
                <c:pt idx="4">
                  <c:v>83.5</c:v>
                </c:pt>
                <c:pt idx="5">
                  <c:v>66.5</c:v>
                </c:pt>
                <c:pt idx="6">
                  <c:v>77.8</c:v>
                </c:pt>
                <c:pt idx="7">
                  <c:v>90.5</c:v>
                </c:pt>
                <c:pt idx="8">
                  <c:v>65.2</c:v>
                </c:pt>
                <c:pt idx="9">
                  <c:v>82.4</c:v>
                </c:pt>
              </c:numCache>
            </c:numRef>
          </c:val>
          <c:extLst>
            <c:ext xmlns:c16="http://schemas.microsoft.com/office/drawing/2014/chart" uri="{C3380CC4-5D6E-409C-BE32-E72D297353CC}">
              <c16:uniqueId val="{00000012-771B-B54D-8A59-73BA8F1E5895}"/>
            </c:ext>
          </c:extLst>
        </c:ser>
        <c:ser>
          <c:idx val="1"/>
          <c:order val="1"/>
          <c:tx>
            <c:strRef>
              <c:f>Sheet1!$B$10</c:f>
              <c:strCache>
                <c:ptCount val="1"/>
                <c:pt idx="0">
                  <c:v>UnifiedQA</c:v>
                </c:pt>
              </c:strCache>
            </c:strRef>
          </c:tx>
          <c:spPr>
            <a:solidFill>
              <a:srgbClr val="1C63AA"/>
            </a:solidFill>
            <a:ln w="9525">
              <a:solidFill>
                <a:schemeClr val="accent1"/>
              </a:solidFill>
            </a:ln>
            <a:effectLst/>
          </c:spPr>
          <c:invertIfNegative val="0"/>
          <c:cat>
            <c:strRef>
              <c:f>Sheet1!$C$8:$L$8</c:f>
              <c:strCache>
                <c:ptCount val="10"/>
                <c:pt idx="0">
                  <c:v>SQuAD1.1</c:v>
                </c:pt>
                <c:pt idx="1">
                  <c:v>SQuAD2</c:v>
                </c:pt>
                <c:pt idx="2">
                  <c:v>RACE</c:v>
                </c:pt>
                <c:pt idx="3">
                  <c:v>OBQA</c:v>
                </c:pt>
                <c:pt idx="4">
                  <c:v>ARC-Easy</c:v>
                </c:pt>
                <c:pt idx="5">
                  <c:v>ARC-Chal</c:v>
                </c:pt>
                <c:pt idx="6">
                  <c:v>MCTest</c:v>
                </c:pt>
                <c:pt idx="7">
                  <c:v>BoolQ</c:v>
                </c:pt>
                <c:pt idx="8">
                  <c:v>NarQA</c:v>
                </c:pt>
                <c:pt idx="9">
                  <c:v>Avg. </c:v>
                </c:pt>
              </c:strCache>
            </c:strRef>
          </c:cat>
          <c:val>
            <c:numRef>
              <c:f>Sheet1!$C$10:$L$10</c:f>
              <c:numCache>
                <c:formatCode>General</c:formatCode>
                <c:ptCount val="10"/>
                <c:pt idx="0">
                  <c:v>93.4</c:v>
                </c:pt>
                <c:pt idx="1">
                  <c:v>89.6</c:v>
                </c:pt>
                <c:pt idx="2">
                  <c:v>87.3</c:v>
                </c:pt>
                <c:pt idx="3">
                  <c:v>86</c:v>
                </c:pt>
                <c:pt idx="4">
                  <c:v>85.7</c:v>
                </c:pt>
                <c:pt idx="5">
                  <c:v>75.599999999999994</c:v>
                </c:pt>
                <c:pt idx="6">
                  <c:v>95</c:v>
                </c:pt>
                <c:pt idx="7">
                  <c:v>90.2</c:v>
                </c:pt>
                <c:pt idx="8">
                  <c:v>65.2</c:v>
                </c:pt>
                <c:pt idx="9">
                  <c:v>85.333333333333343</c:v>
                </c:pt>
              </c:numCache>
            </c:numRef>
          </c:val>
          <c:extLst>
            <c:ext xmlns:c16="http://schemas.microsoft.com/office/drawing/2014/chart" uri="{C3380CC4-5D6E-409C-BE32-E72D297353CC}">
              <c16:uniqueId val="{00000013-771B-B54D-8A59-73BA8F1E5895}"/>
            </c:ext>
          </c:extLst>
        </c:ser>
        <c:dLbls>
          <c:showLegendKey val="0"/>
          <c:showVal val="0"/>
          <c:showCatName val="0"/>
          <c:showSerName val="0"/>
          <c:showPercent val="0"/>
          <c:showBubbleSize val="0"/>
        </c:dLbls>
        <c:gapWidth val="175"/>
        <c:axId val="127145471"/>
        <c:axId val="127147103"/>
      </c:barChart>
      <c:catAx>
        <c:axId val="12714547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2700000" spcFirstLastPara="1" vertOverflow="ellipsis" wrap="square" anchor="ctr" anchorCtr="1"/>
          <a:lstStyle/>
          <a:p>
            <a:pPr>
              <a:defRPr sz="1400" b="0" i="0" u="none" strike="noStrike" kern="1200" baseline="0">
                <a:solidFill>
                  <a:schemeClr val="tx1"/>
                </a:solidFill>
                <a:latin typeface="+mn-lt"/>
                <a:ea typeface="+mn-ea"/>
                <a:cs typeface="+mn-cs"/>
              </a:defRPr>
            </a:pPr>
            <a:endParaRPr lang="en-US"/>
          </a:p>
        </c:txPr>
        <c:crossAx val="127147103"/>
        <c:crosses val="autoZero"/>
        <c:auto val="1"/>
        <c:lblAlgn val="ctr"/>
        <c:lblOffset val="100"/>
        <c:noMultiLvlLbl val="0"/>
      </c:catAx>
      <c:valAx>
        <c:axId val="127147103"/>
        <c:scaling>
          <c:orientation val="minMax"/>
          <c:min val="50"/>
        </c:scaling>
        <c:delete val="0"/>
        <c:axPos val="l"/>
        <c:majorGridlines>
          <c:spPr>
            <a:ln w="6350" cap="flat" cmpd="sng" algn="ctr">
              <a:solidFill>
                <a:schemeClr val="tx1">
                  <a:lumMod val="15000"/>
                  <a:lumOff val="85000"/>
                </a:schemeClr>
              </a:solidFill>
              <a:prstDash val="dashDot"/>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en-US"/>
          </a:p>
        </c:txPr>
        <c:crossAx val="127145471"/>
        <c:crosses val="autoZero"/>
        <c:crossBetween val="between"/>
        <c:majorUnit val="10"/>
      </c:valAx>
      <c:spPr>
        <a:noFill/>
        <a:ln>
          <a:noFill/>
        </a:ln>
        <a:effectLst/>
      </c:spPr>
    </c:plotArea>
    <c:legend>
      <c:legendPos val="t"/>
      <c:layout>
        <c:manualLayout>
          <c:xMode val="edge"/>
          <c:yMode val="edge"/>
          <c:x val="0"/>
          <c:y val="0"/>
          <c:w val="0.98828087508085227"/>
          <c:h val="0.14261342220635201"/>
        </c:manualLayout>
      </c:layout>
      <c:overlay val="0"/>
      <c:spPr>
        <a:noFill/>
        <a:ln>
          <a:noFill/>
        </a:ln>
        <a:effectLst/>
      </c:spPr>
      <c:txPr>
        <a:bodyPr rot="0" spcFirstLastPara="1" vertOverflow="ellipsis" vert="horz" wrap="square" anchor="ctr" anchorCtr="1"/>
        <a:lstStyle/>
        <a:p>
          <a:pPr>
            <a:defRPr sz="2000" b="0" i="0" u="none" strike="noStrike" kern="1200" baseline="0">
              <a:solidFill>
                <a:schemeClr val="tx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noFill/>
      <a:round/>
    </a:ln>
    <a:effectLst/>
  </c:spPr>
  <c:txPr>
    <a:bodyPr rot="-5400000" vert="horz"/>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Sheet1!$A$8</c:f>
              <c:strCache>
                <c:ptCount val="1"/>
                <c:pt idx="0">
                  <c:v>T5 - FT</c:v>
                </c:pt>
              </c:strCache>
            </c:strRef>
          </c:tx>
          <c:spPr>
            <a:solidFill>
              <a:srgbClr val="5F9344"/>
            </a:solidFill>
            <a:ln>
              <a:noFill/>
            </a:ln>
            <a:effectLst/>
          </c:spPr>
          <c:invertIfNegative val="0"/>
          <c:cat>
            <c:strRef>
              <c:f>Sheet1!$B$7:$K$7</c:f>
              <c:strCache>
                <c:ptCount val="10"/>
                <c:pt idx="0">
                  <c:v>OBQA 
(w/ IR)</c:v>
                </c:pt>
                <c:pt idx="1">
                  <c:v>ARC-easy 
(w/ IR)</c:v>
                </c:pt>
                <c:pt idx="2">
                  <c:v>ARC-chal 
(w/ IR)</c:v>
                </c:pt>
                <c:pt idx="3">
                  <c:v>QASC 
(w/ IR)</c:v>
                </c:pt>
                <c:pt idx="4">
                  <c:v>RACE</c:v>
                </c:pt>
                <c:pt idx="5">
                  <c:v>ComQA</c:v>
                </c:pt>
                <c:pt idx="6">
                  <c:v>WinoGrande</c:v>
                </c:pt>
                <c:pt idx="7">
                  <c:v>PIQA</c:v>
                </c:pt>
                <c:pt idx="8">
                  <c:v>ROPES</c:v>
                </c:pt>
                <c:pt idx="9">
                  <c:v>NatQ (w/ IR)</c:v>
                </c:pt>
              </c:strCache>
            </c:strRef>
          </c:cat>
          <c:val>
            <c:numRef>
              <c:f>Sheet1!$B$8:$K$8</c:f>
              <c:numCache>
                <c:formatCode>General</c:formatCode>
                <c:ptCount val="10"/>
                <c:pt idx="0">
                  <c:v>84.2</c:v>
                </c:pt>
                <c:pt idx="1">
                  <c:v>90.025252519999995</c:v>
                </c:pt>
                <c:pt idx="2">
                  <c:v>69.709897609999999</c:v>
                </c:pt>
                <c:pt idx="3">
                  <c:v>88.48</c:v>
                </c:pt>
                <c:pt idx="4">
                  <c:v>87.109850019999996</c:v>
                </c:pt>
                <c:pt idx="5">
                  <c:v>78.070175430000006</c:v>
                </c:pt>
                <c:pt idx="6">
                  <c:v>84.9</c:v>
                </c:pt>
                <c:pt idx="7">
                  <c:v>84.2</c:v>
                </c:pt>
                <c:pt idx="8">
                  <c:v>74</c:v>
                </c:pt>
                <c:pt idx="9">
                  <c:v>49.28</c:v>
                </c:pt>
              </c:numCache>
            </c:numRef>
          </c:val>
          <c:extLst>
            <c:ext xmlns:c16="http://schemas.microsoft.com/office/drawing/2014/chart" uri="{C3380CC4-5D6E-409C-BE32-E72D297353CC}">
              <c16:uniqueId val="{00000000-3821-7C41-ACEA-7C81FE15963F}"/>
            </c:ext>
          </c:extLst>
        </c:ser>
        <c:ser>
          <c:idx val="1"/>
          <c:order val="1"/>
          <c:tx>
            <c:strRef>
              <c:f>Sheet1!$A$9</c:f>
              <c:strCache>
                <c:ptCount val="1"/>
                <c:pt idx="0">
                  <c:v>UnifiedQA - FT</c:v>
                </c:pt>
              </c:strCache>
            </c:strRef>
          </c:tx>
          <c:spPr>
            <a:solidFill>
              <a:srgbClr val="1D62AA"/>
            </a:solidFill>
            <a:ln>
              <a:noFill/>
            </a:ln>
            <a:effectLst/>
          </c:spPr>
          <c:invertIfNegative val="0"/>
          <c:cat>
            <c:strRef>
              <c:f>Sheet1!$B$7:$K$7</c:f>
              <c:strCache>
                <c:ptCount val="10"/>
                <c:pt idx="0">
                  <c:v>OBQA 
(w/ IR)</c:v>
                </c:pt>
                <c:pt idx="1">
                  <c:v>ARC-easy 
(w/ IR)</c:v>
                </c:pt>
                <c:pt idx="2">
                  <c:v>ARC-chal 
(w/ IR)</c:v>
                </c:pt>
                <c:pt idx="3">
                  <c:v>QASC 
(w/ IR)</c:v>
                </c:pt>
                <c:pt idx="4">
                  <c:v>RACE</c:v>
                </c:pt>
                <c:pt idx="5">
                  <c:v>ComQA</c:v>
                </c:pt>
                <c:pt idx="6">
                  <c:v>WinoGrande</c:v>
                </c:pt>
                <c:pt idx="7">
                  <c:v>PIQA</c:v>
                </c:pt>
                <c:pt idx="8">
                  <c:v>ROPES</c:v>
                </c:pt>
                <c:pt idx="9">
                  <c:v>NatQ (w/ IR)</c:v>
                </c:pt>
              </c:strCache>
            </c:strRef>
          </c:cat>
          <c:val>
            <c:numRef>
              <c:f>Sheet1!$B$9:$K$9</c:f>
              <c:numCache>
                <c:formatCode>General</c:formatCode>
                <c:ptCount val="10"/>
                <c:pt idx="0">
                  <c:v>87.2</c:v>
                </c:pt>
                <c:pt idx="1">
                  <c:v>92.045454550000002</c:v>
                </c:pt>
                <c:pt idx="2">
                  <c:v>78.498293509999996</c:v>
                </c:pt>
                <c:pt idx="3">
                  <c:v>89.57</c:v>
                </c:pt>
                <c:pt idx="4">
                  <c:v>89.420348599999997</c:v>
                </c:pt>
                <c:pt idx="5">
                  <c:v>79.122799999999998</c:v>
                </c:pt>
                <c:pt idx="6">
                  <c:v>85.7</c:v>
                </c:pt>
                <c:pt idx="7">
                  <c:v>85.26</c:v>
                </c:pt>
                <c:pt idx="8">
                  <c:v>75.2</c:v>
                </c:pt>
                <c:pt idx="9">
                  <c:v>49.31</c:v>
                </c:pt>
              </c:numCache>
            </c:numRef>
          </c:val>
          <c:extLst>
            <c:ext xmlns:c16="http://schemas.microsoft.com/office/drawing/2014/chart" uri="{C3380CC4-5D6E-409C-BE32-E72D297353CC}">
              <c16:uniqueId val="{00000001-3821-7C41-ACEA-7C81FE15963F}"/>
            </c:ext>
          </c:extLst>
        </c:ser>
        <c:dLbls>
          <c:showLegendKey val="0"/>
          <c:showVal val="0"/>
          <c:showCatName val="0"/>
          <c:showSerName val="0"/>
          <c:showPercent val="0"/>
          <c:showBubbleSize val="0"/>
        </c:dLbls>
        <c:gapWidth val="219"/>
        <c:overlap val="-27"/>
        <c:axId val="95742719"/>
        <c:axId val="96103327"/>
      </c:barChart>
      <c:catAx>
        <c:axId val="9574271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50000"/>
                  </a:schemeClr>
                </a:solidFill>
                <a:latin typeface="+mn-lt"/>
                <a:ea typeface="+mn-ea"/>
                <a:cs typeface="+mn-cs"/>
              </a:defRPr>
            </a:pPr>
            <a:endParaRPr lang="en-US"/>
          </a:p>
        </c:txPr>
        <c:crossAx val="96103327"/>
        <c:crosses val="autoZero"/>
        <c:auto val="1"/>
        <c:lblAlgn val="ctr"/>
        <c:lblOffset val="100"/>
        <c:noMultiLvlLbl val="0"/>
      </c:catAx>
      <c:valAx>
        <c:axId val="96103327"/>
        <c:scaling>
          <c:orientation val="minMax"/>
          <c:min val="4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lumMod val="50000"/>
                  </a:schemeClr>
                </a:solidFill>
                <a:latin typeface="+mn-lt"/>
                <a:ea typeface="+mn-ea"/>
                <a:cs typeface="+mn-cs"/>
              </a:defRPr>
            </a:pPr>
            <a:endParaRPr lang="en-US"/>
          </a:p>
        </c:txPr>
        <c:crossAx val="95742719"/>
        <c:crosses val="autoZero"/>
        <c:crossBetween val="between"/>
        <c:majorUnit val="20"/>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Sheet1!$A$2</c:f>
              <c:strCache>
                <c:ptCount val="1"/>
                <c:pt idx="0">
                  <c:v>BARTlarge - FT</c:v>
                </c:pt>
              </c:strCache>
            </c:strRef>
          </c:tx>
          <c:spPr>
            <a:solidFill>
              <a:srgbClr val="5F9344"/>
            </a:solidFill>
            <a:ln>
              <a:noFill/>
            </a:ln>
            <a:effectLst/>
          </c:spPr>
          <c:invertIfNegative val="0"/>
          <c:cat>
            <c:strRef>
              <c:f>Sheet1!$B$1:$K$1</c:f>
              <c:strCache>
                <c:ptCount val="10"/>
                <c:pt idx="0">
                  <c:v>OBQA 
(w/ IR)</c:v>
                </c:pt>
                <c:pt idx="1">
                  <c:v>ARC-easy 
(w/ IR)</c:v>
                </c:pt>
                <c:pt idx="2">
                  <c:v>ARC-chal 
(w/ IR)</c:v>
                </c:pt>
                <c:pt idx="3">
                  <c:v>QASC 
(w/ IR)</c:v>
                </c:pt>
                <c:pt idx="4">
                  <c:v>RACE</c:v>
                </c:pt>
                <c:pt idx="5">
                  <c:v>ComQA</c:v>
                </c:pt>
                <c:pt idx="6">
                  <c:v>WinoGrande</c:v>
                </c:pt>
                <c:pt idx="7">
                  <c:v>PIQA</c:v>
                </c:pt>
                <c:pt idx="8">
                  <c:v>ROPES</c:v>
                </c:pt>
                <c:pt idx="9">
                  <c:v>NatQ (w/ IR)</c:v>
                </c:pt>
              </c:strCache>
            </c:strRef>
          </c:cat>
          <c:val>
            <c:numRef>
              <c:f>Sheet1!$B$2:$K$2</c:f>
              <c:numCache>
                <c:formatCode>General</c:formatCode>
                <c:ptCount val="10"/>
                <c:pt idx="0">
                  <c:v>66.2</c:v>
                </c:pt>
                <c:pt idx="1">
                  <c:v>79.55</c:v>
                </c:pt>
                <c:pt idx="2">
                  <c:v>40.44</c:v>
                </c:pt>
                <c:pt idx="3">
                  <c:v>75.33</c:v>
                </c:pt>
                <c:pt idx="4">
                  <c:v>78.760000000000005</c:v>
                </c:pt>
                <c:pt idx="5">
                  <c:v>62.54</c:v>
                </c:pt>
                <c:pt idx="6">
                  <c:v>62.36</c:v>
                </c:pt>
                <c:pt idx="7">
                  <c:v>77.400000000000006</c:v>
                </c:pt>
                <c:pt idx="8">
                  <c:v>60.5</c:v>
                </c:pt>
                <c:pt idx="9">
                  <c:v>42.08</c:v>
                </c:pt>
              </c:numCache>
            </c:numRef>
          </c:val>
          <c:extLst>
            <c:ext xmlns:c16="http://schemas.microsoft.com/office/drawing/2014/chart" uri="{C3380CC4-5D6E-409C-BE32-E72D297353CC}">
              <c16:uniqueId val="{00000000-98E7-A642-8338-1B0D58B4B09B}"/>
            </c:ext>
          </c:extLst>
        </c:ser>
        <c:ser>
          <c:idx val="1"/>
          <c:order val="1"/>
          <c:tx>
            <c:strRef>
              <c:f>Sheet1!$A$3</c:f>
              <c:strCache>
                <c:ptCount val="1"/>
                <c:pt idx="0">
                  <c:v>UnifiedQABART - FT</c:v>
                </c:pt>
              </c:strCache>
            </c:strRef>
          </c:tx>
          <c:spPr>
            <a:solidFill>
              <a:srgbClr val="1C63AB"/>
            </a:solidFill>
            <a:ln>
              <a:noFill/>
            </a:ln>
            <a:effectLst/>
          </c:spPr>
          <c:invertIfNegative val="0"/>
          <c:cat>
            <c:strRef>
              <c:f>Sheet1!$B$1:$K$1</c:f>
              <c:strCache>
                <c:ptCount val="10"/>
                <c:pt idx="0">
                  <c:v>OBQA 
(w/ IR)</c:v>
                </c:pt>
                <c:pt idx="1">
                  <c:v>ARC-easy 
(w/ IR)</c:v>
                </c:pt>
                <c:pt idx="2">
                  <c:v>ARC-chal 
(w/ IR)</c:v>
                </c:pt>
                <c:pt idx="3">
                  <c:v>QASC 
(w/ IR)</c:v>
                </c:pt>
                <c:pt idx="4">
                  <c:v>RACE</c:v>
                </c:pt>
                <c:pt idx="5">
                  <c:v>ComQA</c:v>
                </c:pt>
                <c:pt idx="6">
                  <c:v>WinoGrande</c:v>
                </c:pt>
                <c:pt idx="7">
                  <c:v>PIQA</c:v>
                </c:pt>
                <c:pt idx="8">
                  <c:v>ROPES</c:v>
                </c:pt>
                <c:pt idx="9">
                  <c:v>NatQ (w/ IR)</c:v>
                </c:pt>
              </c:strCache>
            </c:strRef>
          </c:cat>
          <c:val>
            <c:numRef>
              <c:f>Sheet1!$B$3:$K$3</c:f>
              <c:numCache>
                <c:formatCode>General</c:formatCode>
                <c:ptCount val="10"/>
                <c:pt idx="0">
                  <c:v>70</c:v>
                </c:pt>
                <c:pt idx="1">
                  <c:v>82.66</c:v>
                </c:pt>
                <c:pt idx="2">
                  <c:v>54.95</c:v>
                </c:pt>
                <c:pt idx="3">
                  <c:v>78.150000000000006</c:v>
                </c:pt>
                <c:pt idx="4">
                  <c:v>79.349999999999994</c:v>
                </c:pt>
                <c:pt idx="5">
                  <c:v>64.035079999999994</c:v>
                </c:pt>
                <c:pt idx="6">
                  <c:v>63.58</c:v>
                </c:pt>
                <c:pt idx="7">
                  <c:v>77.900000000000006</c:v>
                </c:pt>
                <c:pt idx="8">
                  <c:v>60</c:v>
                </c:pt>
                <c:pt idx="9">
                  <c:v>44.52</c:v>
                </c:pt>
              </c:numCache>
            </c:numRef>
          </c:val>
          <c:extLst>
            <c:ext xmlns:c16="http://schemas.microsoft.com/office/drawing/2014/chart" uri="{C3380CC4-5D6E-409C-BE32-E72D297353CC}">
              <c16:uniqueId val="{00000001-98E7-A642-8338-1B0D58B4B09B}"/>
            </c:ext>
          </c:extLst>
        </c:ser>
        <c:dLbls>
          <c:showLegendKey val="0"/>
          <c:showVal val="0"/>
          <c:showCatName val="0"/>
          <c:showSerName val="0"/>
          <c:showPercent val="0"/>
          <c:showBubbleSize val="0"/>
        </c:dLbls>
        <c:gapWidth val="219"/>
        <c:overlap val="-27"/>
        <c:axId val="66963200"/>
        <c:axId val="66997744"/>
      </c:barChart>
      <c:catAx>
        <c:axId val="6696320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solidFill>
                <a:latin typeface="Corbel" panose="020B0503020204020204" pitchFamily="34" charset="0"/>
                <a:ea typeface="+mn-ea"/>
                <a:cs typeface="+mn-cs"/>
              </a:defRPr>
            </a:pPr>
            <a:endParaRPr lang="en-US"/>
          </a:p>
        </c:txPr>
        <c:crossAx val="66997744"/>
        <c:crosses val="autoZero"/>
        <c:auto val="1"/>
        <c:lblAlgn val="ctr"/>
        <c:lblOffset val="400"/>
        <c:tickLblSkip val="1"/>
        <c:tickMarkSkip val="1"/>
        <c:noMultiLvlLbl val="0"/>
      </c:catAx>
      <c:valAx>
        <c:axId val="66997744"/>
        <c:scaling>
          <c:orientation val="minMax"/>
          <c:max val="90"/>
          <c:min val="3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lumMod val="50000"/>
                  </a:schemeClr>
                </a:solidFill>
                <a:latin typeface="Corbel" panose="020B0503020204020204" pitchFamily="34" charset="0"/>
                <a:ea typeface="+mn-ea"/>
                <a:cs typeface="+mn-cs"/>
              </a:defRPr>
            </a:pPr>
            <a:endParaRPr lang="en-US"/>
          </a:p>
        </c:txPr>
        <c:crossAx val="66963200"/>
        <c:crosses val="autoZero"/>
        <c:crossBetween val="between"/>
        <c:majorUnit val="20"/>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2BC4B6E-97D4-384E-8346-04988064FF86}" type="datetimeFigureOut">
              <a:rPr lang="en-US" smtClean="0"/>
              <a:t>7/12/20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E3EFFCD-2707-464E-8668-7D1BDDA9873E}" type="slidenum">
              <a:rPr lang="en-US" smtClean="0"/>
              <a:t>‹#›</a:t>
            </a:fld>
            <a:endParaRPr lang="en-US"/>
          </a:p>
        </p:txBody>
      </p:sp>
    </p:spTree>
    <p:extLst>
      <p:ext uri="{BB962C8B-B14F-4D97-AF65-F5344CB8AC3E}">
        <p14:creationId xmlns:p14="http://schemas.microsoft.com/office/powerpoint/2010/main" val="19405755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s://nlp.cs.washington.edu/ambigqa/" TargetMode="External"/><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 everyone, </a:t>
            </a:r>
          </a:p>
          <a:p>
            <a:endParaRPr lang="en-US" baseline="0" dirty="0"/>
          </a:p>
          <a:p>
            <a:r>
              <a:rPr lang="en-US" baseline="0" dirty="0"/>
              <a:t>For those who don’t know me, I am Daniel </a:t>
            </a:r>
            <a:r>
              <a:rPr lang="en-US" baseline="0" dirty="0" err="1"/>
              <a:t>Khashabi</a:t>
            </a:r>
            <a:r>
              <a:rPr lang="en-US" baseline="0" dirty="0"/>
              <a:t>, and I am AI2 Seattle. Very happy to be chatting with you! </a:t>
            </a:r>
          </a:p>
          <a:p>
            <a:r>
              <a:rPr lang="en-US" baseline="0" dirty="0"/>
              <a:t>At this point it’s past midnight here, so in case at some point the voice is cut, it either the internet or it’s because I have fallen asleep. </a:t>
            </a:r>
          </a:p>
          <a:p>
            <a:endParaRPr lang="en-US" baseline="0" dirty="0"/>
          </a:p>
          <a:p>
            <a:r>
              <a:rPr lang="en-US" sz="1200" b="0" i="0" kern="1200" dirty="0">
                <a:solidFill>
                  <a:schemeClr val="tx1"/>
                </a:solidFill>
                <a:effectLst/>
                <a:latin typeface="+mn-lt"/>
                <a:ea typeface="+mn-ea"/>
                <a:cs typeface="+mn-cs"/>
              </a:rPr>
              <a:t>Since the audience is NLP folks, going to be a bit technical; as in I will be using technical terms (dataset names, system names, </a:t>
            </a:r>
            <a:r>
              <a:rPr lang="en-US" sz="1200" b="0" i="0" kern="1200" dirty="0" err="1">
                <a:solidFill>
                  <a:schemeClr val="tx1"/>
                </a:solidFill>
                <a:effectLst/>
                <a:latin typeface="+mn-lt"/>
                <a:ea typeface="+mn-ea"/>
                <a:cs typeface="+mn-cs"/>
              </a:rPr>
              <a:t>etc</a:t>
            </a:r>
            <a:r>
              <a:rPr lang="en-US" sz="1200" b="0" i="0" kern="1200" dirty="0">
                <a:solidFill>
                  <a:schemeClr val="tx1"/>
                </a:solidFill>
                <a:effectLst/>
                <a:latin typeface="+mn-lt"/>
                <a:ea typeface="+mn-ea"/>
                <a:cs typeface="+mn-cs"/>
              </a:rPr>
              <a:t>). </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If anything confused you for whatever reason, if anything is unclear, please stop me. </a:t>
            </a:r>
            <a:endParaRPr lang="en-US" baseline="0" dirty="0"/>
          </a:p>
          <a:p>
            <a:r>
              <a:rPr lang="en-US" baseline="0" dirty="0"/>
              <a:t>My goal is to keep it shorter than usual talks, knowing long online talks are not as fun. </a:t>
            </a:r>
          </a:p>
          <a:p>
            <a:endParaRPr lang="en-US" baseline="0" dirty="0"/>
          </a:p>
          <a:p>
            <a:endParaRPr lang="en-US" baseline="0" dirty="0"/>
          </a:p>
          <a:p>
            <a:endParaRPr lang="en-US" baseline="0" dirty="0"/>
          </a:p>
          <a:p>
            <a:endParaRPr lang="en-US" baseline="0" dirty="0"/>
          </a:p>
          <a:p>
            <a:endParaRPr lang="en-US" baseline="0" dirty="0"/>
          </a:p>
          <a:p>
            <a:r>
              <a:rPr lang="en-US" baseline="0" dirty="0"/>
              <a:t>##  An alternate name is: unite and conquer </a:t>
            </a:r>
          </a:p>
        </p:txBody>
      </p:sp>
      <p:sp>
        <p:nvSpPr>
          <p:cNvPr id="4" name="Slide Number Placeholder 3"/>
          <p:cNvSpPr>
            <a:spLocks noGrp="1"/>
          </p:cNvSpPr>
          <p:nvPr>
            <p:ph type="sldNum" sz="quarter" idx="5"/>
          </p:nvPr>
        </p:nvSpPr>
        <p:spPr/>
        <p:txBody>
          <a:bodyPr/>
          <a:lstStyle/>
          <a:p>
            <a:fld id="{7E3EFFCD-2707-464E-8668-7D1BDDA9873E}" type="slidenum">
              <a:rPr lang="en-US" smtClean="0"/>
              <a:t>1</a:t>
            </a:fld>
            <a:endParaRPr lang="en-US"/>
          </a:p>
        </p:txBody>
      </p:sp>
    </p:spTree>
    <p:extLst>
      <p:ext uri="{BB962C8B-B14F-4D97-AF65-F5344CB8AC3E}">
        <p14:creationId xmlns:p14="http://schemas.microsoft.com/office/powerpoint/2010/main" val="21267747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Just to say they say the same thing with a bit more graphics: </a:t>
            </a:r>
          </a:p>
          <a:p>
            <a:r>
              <a:rPr lang="en-US" sz="1200" b="0" i="0" u="none" strike="noStrike" kern="1200" dirty="0">
                <a:solidFill>
                  <a:schemeClr val="tx1"/>
                </a:solidFill>
                <a:effectLst/>
                <a:latin typeface="+mn-lt"/>
                <a:ea typeface="+mn-ea"/>
                <a:cs typeface="+mn-cs"/>
              </a:rPr>
              <a:t>in our field is that, within the boundaries define by each of the QA formats, we have seen lots of activities. </a:t>
            </a:r>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There are many format-specialized models, and this even has result in implicit division in the QA community.</a:t>
            </a:r>
          </a:p>
          <a:p>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We argue that such boundaries are artificial and perhaps unnecessary, given there is a lot of sharedness among the reasoning abilities we seek to teach to models. ("tear down that wall")</a:t>
            </a:r>
          </a:p>
          <a:p>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7E3EFFCD-2707-464E-8668-7D1BDDA9873E}" type="slidenum">
              <a:rPr lang="en-US" smtClean="0"/>
              <a:t>10</a:t>
            </a:fld>
            <a:endParaRPr lang="en-US"/>
          </a:p>
        </p:txBody>
      </p:sp>
    </p:spTree>
    <p:extLst>
      <p:ext uri="{BB962C8B-B14F-4D97-AF65-F5344CB8AC3E}">
        <p14:creationId xmlns:p14="http://schemas.microsoft.com/office/powerpoint/2010/main" val="32759283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0" i="0" u="none" strike="noStrike" kern="1200" dirty="0">
                <a:solidFill>
                  <a:schemeClr val="tx1"/>
                </a:solidFill>
                <a:effectLst/>
                <a:latin typeface="+mn-lt"/>
                <a:ea typeface="+mn-ea"/>
                <a:cs typeface="+mn-cs"/>
              </a:rPr>
              <a:t>We building a system, </a:t>
            </a:r>
            <a:r>
              <a:rPr lang="en-US" sz="1200" b="0" i="0" u="none" strike="noStrike" kern="1200" dirty="0" err="1">
                <a:solidFill>
                  <a:schemeClr val="tx1"/>
                </a:solidFill>
                <a:effectLst/>
                <a:latin typeface="+mn-lt"/>
                <a:ea typeface="+mn-ea"/>
                <a:cs typeface="+mn-cs"/>
              </a:rPr>
              <a:t>UnifiedQA</a:t>
            </a:r>
            <a:r>
              <a:rPr lang="en-US" sz="1200" b="0" i="0" u="none" strike="noStrike" kern="1200" dirty="0">
                <a:solidFill>
                  <a:schemeClr val="tx1"/>
                </a:solidFill>
                <a:effectLst/>
                <a:latin typeface="+mn-lt"/>
                <a:ea typeface="+mn-ea"/>
                <a:cs typeface="+mn-cs"/>
              </a:rPr>
              <a:t>, that performs surprisingly well across </a:t>
            </a:r>
            <a:r>
              <a:rPr lang="en-US" sz="1200" b="1" i="0" u="none" strike="noStrike" kern="1200" dirty="0">
                <a:solidFill>
                  <a:schemeClr val="tx1"/>
                </a:solidFill>
                <a:effectLst/>
                <a:latin typeface="+mn-lt"/>
                <a:ea typeface="+mn-ea"/>
                <a:cs typeface="+mn-cs"/>
              </a:rPr>
              <a:t>four </a:t>
            </a:r>
            <a:r>
              <a:rPr lang="en-US" sz="1200" b="0" i="0" u="none" strike="noStrike" kern="1200" dirty="0">
                <a:solidFill>
                  <a:schemeClr val="tx1"/>
                </a:solidFill>
                <a:effectLst/>
                <a:latin typeface="+mn-lt"/>
                <a:ea typeface="+mn-ea"/>
                <a:cs typeface="+mn-cs"/>
              </a:rPr>
              <a:t>different QA formats. </a:t>
            </a:r>
          </a:p>
          <a:p>
            <a:pPr rtl="0" fontAlgn="base"/>
            <a:br>
              <a:rPr lang="en-US" sz="1200" b="0" i="0" u="none" strike="noStrike" kern="1200" dirty="0">
                <a:solidFill>
                  <a:schemeClr val="tx1"/>
                </a:solidFill>
                <a:effectLst/>
                <a:latin typeface="+mn-lt"/>
                <a:ea typeface="+mn-ea"/>
                <a:cs typeface="+mn-cs"/>
              </a:rPr>
            </a:br>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7E3EFFCD-2707-464E-8668-7D1BDDA9873E}" type="slidenum">
              <a:rPr lang="en-US" smtClean="0"/>
              <a:t>11</a:t>
            </a:fld>
            <a:endParaRPr lang="en-US"/>
          </a:p>
        </p:txBody>
      </p:sp>
    </p:spTree>
    <p:extLst>
      <p:ext uri="{BB962C8B-B14F-4D97-AF65-F5344CB8AC3E}">
        <p14:creationId xmlns:p14="http://schemas.microsoft.com/office/powerpoint/2010/main" val="14025115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 - …hence, it is discouraged.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 - The good news is that: there is ….  </a:t>
            </a:r>
            <a:r>
              <a:rPr lang="en-US" dirty="0"/>
              <a:t>[seemingly different]. …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since the reasoning is shared among formats, one can benefit from mixing different QA formats.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r>
              <a:rPr lang="en-US" dirty="0"/>
              <a:t> - We build based on these intuitions to create a model </a:t>
            </a:r>
          </a:p>
          <a:p>
            <a:endParaRPr lang="en-US" dirty="0"/>
          </a:p>
        </p:txBody>
      </p:sp>
      <p:sp>
        <p:nvSpPr>
          <p:cNvPr id="4" name="Slide Number Placeholder 3"/>
          <p:cNvSpPr>
            <a:spLocks noGrp="1"/>
          </p:cNvSpPr>
          <p:nvPr>
            <p:ph type="sldNum" sz="quarter" idx="5"/>
          </p:nvPr>
        </p:nvSpPr>
        <p:spPr/>
        <p:txBody>
          <a:bodyPr/>
          <a:lstStyle/>
          <a:p>
            <a:fld id="{7E3EFFCD-2707-464E-8668-7D1BDDA9873E}" type="slidenum">
              <a:rPr lang="en-US" smtClean="0"/>
              <a:t>12</a:t>
            </a:fld>
            <a:endParaRPr lang="en-US"/>
          </a:p>
        </p:txBody>
      </p:sp>
    </p:spTree>
    <p:extLst>
      <p:ext uri="{BB962C8B-B14F-4D97-AF65-F5344CB8AC3E}">
        <p14:creationId xmlns:p14="http://schemas.microsoft.com/office/powerpoint/2010/main" val="1286073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Exploiting commonality across tasks has extensively been explored extensively, often under transfer learning or </a:t>
            </a:r>
            <a:r>
              <a:rPr lang="en-US" dirty="0" err="1"/>
              <a:t>mullti</a:t>
            </a:r>
            <a:r>
              <a:rPr lang="en-US" dirty="0"/>
              <a:t>-task learning. </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My understanding is that the majority of the effort put in multi-task learning don't end in any meaningful results. </a:t>
            </a:r>
          </a:p>
          <a:p>
            <a:pPr marL="628650" lvl="1" indent="-171450">
              <a:buFont typeface="Arial" panose="020B0604020202020204" pitchFamily="34" charset="0"/>
              <a:buChar char="•"/>
            </a:pPr>
            <a:r>
              <a:rPr lang="en-US" dirty="0"/>
              <a:t>Here you might say, well it seems like you're also doing multi-task learning; it didn't for others, why do you expect it to work for you? </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In most cases, I'd argue, the failure  of a multi-task learning (or their success, for that matter) should not be blamed on the algorithms, but rather on the choices of the tasks. </a:t>
            </a:r>
          </a:p>
          <a:p>
            <a:pPr marL="628650" lvl="1" indent="-171450">
              <a:buFont typeface="Arial" panose="020B0604020202020204" pitchFamily="34" charset="0"/>
              <a:buChar char="•"/>
            </a:pPr>
            <a:r>
              <a:rPr lang="en-US" dirty="0"/>
              <a:t>Many works, often select a broad set of tasks. </a:t>
            </a:r>
          </a:p>
          <a:p>
            <a:pPr marL="1085850" lvl="2" indent="-171450">
              <a:buFont typeface="Arial" panose="020B0604020202020204" pitchFamily="34" charset="0"/>
              <a:buChar char="•"/>
            </a:pPr>
            <a:r>
              <a:rPr lang="en-US" dirty="0" err="1"/>
              <a:t>Raffel</a:t>
            </a:r>
            <a:r>
              <a:rPr lang="en-US" dirty="0"/>
              <a:t> et al. (2019) diverse NLP tasks (machine translation, summarization, </a:t>
            </a:r>
            <a:r>
              <a:rPr lang="en-US" dirty="0" err="1"/>
              <a:t>etc</a:t>
            </a:r>
            <a:r>
              <a:rPr lang="en-US" dirty="0"/>
              <a:t>). </a:t>
            </a:r>
          </a:p>
          <a:p>
            <a:pPr marL="1085850" lvl="2" indent="-171450">
              <a:buFont typeface="Arial" panose="020B0604020202020204" pitchFamily="34" charset="0"/>
              <a:buChar char="•"/>
            </a:pPr>
            <a:r>
              <a:rPr lang="en-US" dirty="0"/>
              <a:t>what they observe is that building a single model for multiple NLP tasks underperform the standard pre-training plus finetuning setup (a model per task).</a:t>
            </a:r>
          </a:p>
          <a:p>
            <a:pPr marL="1085850" lvl="2" indent="-171450">
              <a:buFont typeface="Arial" panose="020B0604020202020204" pitchFamily="34" charset="0"/>
              <a:buChar char="•"/>
            </a:pPr>
            <a:r>
              <a:rPr lang="en-US" dirty="0"/>
              <a:t>Besides, they rely on textual prefixes to explicitly define the task corresponding to each input instance.  </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We narrow down the scope to tasks that stay within the boundaries of QA, </a:t>
            </a:r>
            <a:br>
              <a:rPr lang="en-US" dirty="0"/>
            </a:br>
            <a:r>
              <a:rPr lang="en-US" dirty="0"/>
              <a:t>and show that transfer across different QA variants is indeed possible. </a:t>
            </a:r>
          </a:p>
          <a:p>
            <a:pPr marL="628650" lvl="1" indent="-171450">
              <a:buFont typeface="Arial" panose="020B0604020202020204" pitchFamily="34" charset="0"/>
              <a:buChar char="•"/>
            </a:pPr>
            <a:r>
              <a:rPr lang="en-US" dirty="0"/>
              <a:t>This also allows avoiding any format-specific encoding -- such as prefixes, etc. </a:t>
            </a:r>
          </a:p>
          <a:p>
            <a:pPr marL="628650" lvl="1" indent="-171450">
              <a:buFont typeface="Arial" panose="020B0604020202020204" pitchFamily="34" charset="0"/>
              <a:buChar char="•"/>
            </a:pPr>
            <a:r>
              <a:rPr lang="en-US" dirty="0"/>
              <a:t>In other words, our models are expected to learn to infer the format of each input question based on its content (e.g., whether the phrasing of the question demands a yes/no answer). </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7E3EFFCD-2707-464E-8668-7D1BDDA9873E}" type="slidenum">
              <a:rPr lang="en-US" smtClean="0"/>
              <a:t>13</a:t>
            </a:fld>
            <a:endParaRPr lang="en-US"/>
          </a:p>
        </p:txBody>
      </p:sp>
    </p:spTree>
    <p:extLst>
      <p:ext uri="{BB962C8B-B14F-4D97-AF65-F5344CB8AC3E}">
        <p14:creationId xmlns:p14="http://schemas.microsoft.com/office/powerpoint/2010/main" val="27261843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rough roadmap: </a:t>
            </a:r>
          </a:p>
          <a:p>
            <a:r>
              <a:rPr lang="en-US" dirty="0"/>
              <a:t> - I am going to discuss the value in mixing pairs of QA formats. =</a:t>
            </a:r>
          </a:p>
          <a:p>
            <a:r>
              <a:rPr lang="en-US" dirty="0"/>
              <a:t> - I am going to define what is </a:t>
            </a:r>
            <a:r>
              <a:rPr lang="en-US" dirty="0" err="1"/>
              <a:t>UnifiedQA</a:t>
            </a:r>
            <a:r>
              <a:rPr lang="en-US" dirty="0"/>
              <a:t>, then show some empirical intuitions and then end with some discussion of future works. </a:t>
            </a:r>
          </a:p>
          <a:p>
            <a:r>
              <a:rPr lang="en-US" dirty="0"/>
              <a:t> - I will end with a short discussion and future work. </a:t>
            </a:r>
          </a:p>
        </p:txBody>
      </p:sp>
      <p:sp>
        <p:nvSpPr>
          <p:cNvPr id="4" name="Slide Number Placeholder 3"/>
          <p:cNvSpPr>
            <a:spLocks noGrp="1"/>
          </p:cNvSpPr>
          <p:nvPr>
            <p:ph type="sldNum" sz="quarter" idx="5"/>
          </p:nvPr>
        </p:nvSpPr>
        <p:spPr/>
        <p:txBody>
          <a:bodyPr/>
          <a:lstStyle/>
          <a:p>
            <a:fld id="{7E3EFFCD-2707-464E-8668-7D1BDDA9873E}" type="slidenum">
              <a:rPr lang="en-US" smtClean="0"/>
              <a:t>14</a:t>
            </a:fld>
            <a:endParaRPr lang="en-US"/>
          </a:p>
        </p:txBody>
      </p:sp>
    </p:spTree>
    <p:extLst>
      <p:ext uri="{BB962C8B-B14F-4D97-AF65-F5344CB8AC3E}">
        <p14:creationId xmlns:p14="http://schemas.microsoft.com/office/powerpoint/2010/main" val="27203308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E3EFFCD-2707-464E-8668-7D1BDDA9873E}" type="slidenum">
              <a:rPr lang="en-US" smtClean="0"/>
              <a:t>15</a:t>
            </a:fld>
            <a:endParaRPr lang="en-US"/>
          </a:p>
        </p:txBody>
      </p:sp>
    </p:spTree>
    <p:extLst>
      <p:ext uri="{BB962C8B-B14F-4D97-AF65-F5344CB8AC3E}">
        <p14:creationId xmlns:p14="http://schemas.microsoft.com/office/powerpoint/2010/main" val="36311847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start with the high-level definition of the system I have in mind.</a:t>
            </a:r>
          </a:p>
          <a:p>
            <a:r>
              <a:rPr lang="en-US" dirty="0"/>
              <a:t> - (read)</a:t>
            </a:r>
          </a:p>
          <a:p>
            <a:r>
              <a:rPr lang="en-US" dirty="0"/>
              <a:t> - (read) humans should be able to infer the format by just reading the input.  </a:t>
            </a:r>
          </a:p>
          <a:p>
            <a:endParaRPr lang="en-US" dirty="0"/>
          </a:p>
          <a:p>
            <a:r>
              <a:rPr lang="en-US" dirty="0"/>
              <a:t>what does it mean; let's see an example. </a:t>
            </a:r>
          </a:p>
          <a:p>
            <a:r>
              <a:rPr lang="en-US" dirty="0"/>
              <a:t>Suppose I give you think prompt (the content of this little box here) to you and ask you to answer it. What would you say?</a:t>
            </a:r>
          </a:p>
          <a:p>
            <a:r>
              <a:rPr lang="en-US" dirty="0"/>
              <a:t> .... </a:t>
            </a:r>
          </a:p>
          <a:p>
            <a:r>
              <a:rPr lang="en-US" dirty="0"/>
              <a:t>Note, humans don't need to be told that this is a multiple-choice question. You just read it and infer it. And that's what expect a system to be able to do as well. </a:t>
            </a:r>
          </a:p>
          <a:p>
            <a:endParaRPr lang="en-US" dirty="0"/>
          </a:p>
        </p:txBody>
      </p:sp>
      <p:sp>
        <p:nvSpPr>
          <p:cNvPr id="4" name="Slide Number Placeholder 3"/>
          <p:cNvSpPr>
            <a:spLocks noGrp="1"/>
          </p:cNvSpPr>
          <p:nvPr>
            <p:ph type="sldNum" sz="quarter" idx="5"/>
          </p:nvPr>
        </p:nvSpPr>
        <p:spPr/>
        <p:txBody>
          <a:bodyPr/>
          <a:lstStyle/>
          <a:p>
            <a:fld id="{7E3EFFCD-2707-464E-8668-7D1BDDA9873E}" type="slidenum">
              <a:rPr lang="en-US" smtClean="0"/>
              <a:t>16</a:t>
            </a:fld>
            <a:endParaRPr lang="en-US"/>
          </a:p>
        </p:txBody>
      </p:sp>
    </p:spTree>
    <p:extLst>
      <p:ext uri="{BB962C8B-B14F-4D97-AF65-F5344CB8AC3E}">
        <p14:creationId xmlns:p14="http://schemas.microsoft.com/office/powerpoint/2010/main" val="16392532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another example, </a:t>
            </a:r>
          </a:p>
          <a:p>
            <a:r>
              <a:rPr lang="en-US" dirty="0"/>
              <a:t>(read it)</a:t>
            </a:r>
          </a:p>
          <a:p>
            <a:endParaRPr lang="en-US" dirty="0"/>
          </a:p>
          <a:p>
            <a:endParaRPr lang="en-US" dirty="0"/>
          </a:p>
          <a:p>
            <a:r>
              <a:rPr lang="en-US" dirty="0"/>
              <a:t>again, humans don't need to be told that it is yes/no. They can infer it from the input. </a:t>
            </a:r>
          </a:p>
          <a:p>
            <a:endParaRPr lang="en-US" dirty="0"/>
          </a:p>
          <a:p>
            <a:endParaRPr lang="en-US" dirty="0"/>
          </a:p>
        </p:txBody>
      </p:sp>
      <p:sp>
        <p:nvSpPr>
          <p:cNvPr id="4" name="Slide Number Placeholder 3"/>
          <p:cNvSpPr>
            <a:spLocks noGrp="1"/>
          </p:cNvSpPr>
          <p:nvPr>
            <p:ph type="sldNum" sz="quarter" idx="5"/>
          </p:nvPr>
        </p:nvSpPr>
        <p:spPr/>
        <p:txBody>
          <a:bodyPr/>
          <a:lstStyle/>
          <a:p>
            <a:fld id="{7E3EFFCD-2707-464E-8668-7D1BDDA9873E}" type="slidenum">
              <a:rPr lang="en-US" smtClean="0"/>
              <a:t>17</a:t>
            </a:fld>
            <a:endParaRPr lang="en-US"/>
          </a:p>
        </p:txBody>
      </p:sp>
    </p:spTree>
    <p:extLst>
      <p:ext uri="{BB962C8B-B14F-4D97-AF65-F5344CB8AC3E}">
        <p14:creationId xmlns:p14="http://schemas.microsoft.com/office/powerpoint/2010/main" val="27356372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another one: </a:t>
            </a:r>
          </a:p>
          <a:p>
            <a:r>
              <a:rPr lang="en-US" dirty="0"/>
              <a:t>(read)</a:t>
            </a:r>
          </a:p>
          <a:p>
            <a:r>
              <a:rPr lang="en-US" dirty="0"/>
              <a:t>Again you don't need to know what is the format or the dataset. You just read and use what is given to you to generate a response. </a:t>
            </a:r>
          </a:p>
          <a:p>
            <a:endParaRPr lang="en-US" dirty="0"/>
          </a:p>
          <a:p>
            <a:r>
              <a:rPr lang="en-US" dirty="0"/>
              <a:t>Overall, all these examples that I showed you basically define how we encode our questions. </a:t>
            </a:r>
          </a:p>
          <a:p>
            <a:r>
              <a:rPr lang="en-US" dirty="0"/>
              <a:t>  - (read)</a:t>
            </a:r>
          </a:p>
          <a:p>
            <a:r>
              <a:rPr lang="en-US" dirty="0"/>
              <a:t>Again, the encoding never explicitly mentions what is the format of a given dataset or what dataset it belongs to. </a:t>
            </a:r>
          </a:p>
        </p:txBody>
      </p:sp>
      <p:sp>
        <p:nvSpPr>
          <p:cNvPr id="4" name="Slide Number Placeholder 3"/>
          <p:cNvSpPr>
            <a:spLocks noGrp="1"/>
          </p:cNvSpPr>
          <p:nvPr>
            <p:ph type="sldNum" sz="quarter" idx="5"/>
          </p:nvPr>
        </p:nvSpPr>
        <p:spPr/>
        <p:txBody>
          <a:bodyPr/>
          <a:lstStyle/>
          <a:p>
            <a:fld id="{7E3EFFCD-2707-464E-8668-7D1BDDA9873E}" type="slidenum">
              <a:rPr lang="en-US" smtClean="0"/>
              <a:t>18</a:t>
            </a:fld>
            <a:endParaRPr lang="en-US"/>
          </a:p>
        </p:txBody>
      </p:sp>
    </p:spTree>
    <p:extLst>
      <p:ext uri="{BB962C8B-B14F-4D97-AF65-F5344CB8AC3E}">
        <p14:creationId xmlns:p14="http://schemas.microsoft.com/office/powerpoint/2010/main" val="12724345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key technical requisite that we’re borrowing from the field is text-to-text architectures, such as T5, BART</a:t>
            </a:r>
          </a:p>
          <a:p>
            <a:endParaRPr lang="en-US" dirty="0"/>
          </a:p>
          <a:p>
            <a:endParaRPr lang="en-US" dirty="0"/>
          </a:p>
          <a:p>
            <a:r>
              <a:rPr lang="en-US" dirty="0"/>
              <a:t>When training on multiple datasets, we use them simultaneously (as opposed to sequentially).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To make sure the model is uniformly exposed to all the datasets, we form batches that are expected to contains the same number of instances from each training set, regardless of its size (sampling probability == inversely proportional to the size of the training data). </a:t>
            </a:r>
          </a:p>
        </p:txBody>
      </p:sp>
      <p:sp>
        <p:nvSpPr>
          <p:cNvPr id="4" name="Slide Number Placeholder 3"/>
          <p:cNvSpPr>
            <a:spLocks noGrp="1"/>
          </p:cNvSpPr>
          <p:nvPr>
            <p:ph type="sldNum" sz="quarter" idx="5"/>
          </p:nvPr>
        </p:nvSpPr>
        <p:spPr/>
        <p:txBody>
          <a:bodyPr/>
          <a:lstStyle/>
          <a:p>
            <a:fld id="{7E3EFFCD-2707-464E-8668-7D1BDDA9873E}" type="slidenum">
              <a:rPr lang="en-US" smtClean="0"/>
              <a:t>19</a:t>
            </a:fld>
            <a:endParaRPr lang="en-US"/>
          </a:p>
        </p:txBody>
      </p:sp>
    </p:spTree>
    <p:extLst>
      <p:ext uri="{BB962C8B-B14F-4D97-AF65-F5344CB8AC3E}">
        <p14:creationId xmlns:p14="http://schemas.microsoft.com/office/powerpoint/2010/main" val="25456331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kern="1200" dirty="0">
                <a:solidFill>
                  <a:schemeClr val="tx1"/>
                </a:solidFill>
                <a:effectLst/>
                <a:latin typeface="+mn-lt"/>
                <a:ea typeface="+mn-ea"/>
                <a:cs typeface="+mn-cs"/>
              </a:rPr>
              <a:t>Let's start with the foundations.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kern="1200" dirty="0">
                <a:solidFill>
                  <a:schemeClr val="tx1"/>
                </a:solidFill>
                <a:effectLst/>
                <a:latin typeface="+mn-lt"/>
                <a:ea typeface="+mn-ea"/>
                <a:cs typeface="+mn-cs"/>
              </a:rPr>
              <a:t>What are we aiming to achieve as a community?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kern="1200" dirty="0">
                <a:solidFill>
                  <a:schemeClr val="tx1"/>
                </a:solidFill>
                <a:effectLst/>
                <a:latin typeface="+mn-lt"/>
                <a:ea typeface="+mn-ea"/>
                <a:cs typeface="+mn-cs"/>
              </a:rPr>
              <a:t>A core target here is NLU, which is enabling machines to read and understand natural language, just like humans.</a:t>
            </a:r>
          </a:p>
          <a:p>
            <a:endParaRPr lang="en-US" sz="1200" b="0" i="0" u="none" strike="noStrike"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Since this goal is abstract, as a field, we have come up with different protocols to measure our progress; </a:t>
            </a:r>
          </a:p>
          <a:p>
            <a:pPr marL="628650" lvl="1"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a protocol we’re focusing on is measuring NLU through answering natural language questions: </a:t>
            </a:r>
          </a:p>
          <a:p>
            <a:pPr marL="1085850" lvl="2"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 if an actor (human or computer) understands a given text, it should have</a:t>
            </a:r>
            <a:r>
              <a:rPr lang="en-US" sz="1200" b="0" i="0" u="none" strike="noStrike" kern="1200" baseline="0" dirty="0">
                <a:solidFill>
                  <a:schemeClr val="tx1"/>
                </a:solidFill>
                <a:effectLst/>
                <a:latin typeface="+mn-lt"/>
                <a:ea typeface="+mn-ea"/>
                <a:cs typeface="+mn-cs"/>
              </a:rPr>
              <a:t> a higher chance of answering </a:t>
            </a:r>
            <a:r>
              <a:rPr lang="en-US" sz="1200" b="0" i="0" u="none" strike="noStrike" kern="1200" dirty="0">
                <a:solidFill>
                  <a:schemeClr val="tx1"/>
                </a:solidFill>
                <a:effectLst/>
                <a:latin typeface="+mn-lt"/>
                <a:ea typeface="+mn-ea"/>
                <a:cs typeface="+mn-cs"/>
              </a:rPr>
              <a:t>questions about it. </a:t>
            </a:r>
          </a:p>
          <a:p>
            <a:pPr marL="0" marR="0" lvl="1" indent="0" algn="l" defTabSz="914400" rtl="0" eaLnBrk="1" fontAlgn="auto" latinLnBrk="0" hangingPunct="1">
              <a:lnSpc>
                <a:spcPct val="100000"/>
              </a:lnSpc>
              <a:spcBef>
                <a:spcPts val="0"/>
              </a:spcBef>
              <a:spcAft>
                <a:spcPts val="0"/>
              </a:spcAft>
              <a:buClrTx/>
              <a:buSzTx/>
              <a:buFontTx/>
              <a:buNone/>
              <a:tabLst/>
              <a:defRPr/>
            </a:pPr>
            <a:br>
              <a:rPr lang="en-US" sz="1200" b="0" i="0" u="none" strike="noStrike" kern="1200" baseline="0" dirty="0">
                <a:solidFill>
                  <a:schemeClr val="tx1"/>
                </a:solidFill>
                <a:effectLst/>
                <a:latin typeface="+mn-lt"/>
                <a:ea typeface="+mn-ea"/>
                <a:cs typeface="+mn-cs"/>
              </a:rPr>
            </a:br>
            <a:r>
              <a:rPr lang="en-US" sz="1200" b="0" i="0" u="none" strike="noStrike" kern="1200" baseline="0" dirty="0">
                <a:solidFill>
                  <a:schemeClr val="tx1"/>
                </a:solidFill>
                <a:effectLst/>
                <a:latin typeface="+mn-lt"/>
                <a:ea typeface="+mn-ea"/>
                <a:cs typeface="+mn-cs"/>
              </a:rPr>
              <a:t>We (community) have given different names to this protocol; question answering, machine comprehension, etc. Each of these names seem to imply certain assumptions about the tasks at hand. </a:t>
            </a:r>
          </a:p>
          <a:p>
            <a:pPr marL="0" marR="0" lvl="1"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effectLst/>
                <a:latin typeface="+mn-lt"/>
                <a:ea typeface="+mn-ea"/>
                <a:cs typeface="+mn-cs"/>
              </a:rPr>
              <a:t>Just so that we have a working definition here, I am going to define it myself here. </a:t>
            </a:r>
          </a:p>
          <a:p>
            <a:pPr marL="0" marR="0" lvl="1" indent="0" algn="l" defTabSz="914400" rtl="0" eaLnBrk="1" fontAlgn="auto" latinLnBrk="0" hangingPunct="1">
              <a:lnSpc>
                <a:spcPct val="100000"/>
              </a:lnSpc>
              <a:spcBef>
                <a:spcPts val="0"/>
              </a:spcBef>
              <a:spcAft>
                <a:spcPts val="0"/>
              </a:spcAft>
              <a:buClrTx/>
              <a:buSzTx/>
              <a:buFontTx/>
              <a:buNone/>
              <a:tabLst/>
              <a:defRPr/>
            </a:pPr>
            <a:br>
              <a:rPr lang="en-US" sz="1200" b="0" i="0" u="none" strike="noStrike" kern="1200" baseline="0" dirty="0">
                <a:solidFill>
                  <a:schemeClr val="tx1"/>
                </a:solidFill>
                <a:effectLst/>
                <a:latin typeface="+mn-lt"/>
                <a:ea typeface="+mn-ea"/>
                <a:cs typeface="+mn-cs"/>
              </a:rPr>
            </a:br>
            <a:endParaRPr lang="en-US" dirty="0"/>
          </a:p>
        </p:txBody>
      </p:sp>
      <p:sp>
        <p:nvSpPr>
          <p:cNvPr id="4" name="Slide Number Placeholder 3"/>
          <p:cNvSpPr>
            <a:spLocks noGrp="1"/>
          </p:cNvSpPr>
          <p:nvPr>
            <p:ph type="sldNum" sz="quarter" idx="5"/>
          </p:nvPr>
        </p:nvSpPr>
        <p:spPr/>
        <p:txBody>
          <a:bodyPr/>
          <a:lstStyle/>
          <a:p>
            <a:fld id="{7E3EFFCD-2707-464E-8668-7D1BDDA9873E}" type="slidenum">
              <a:rPr lang="en-US" smtClean="0"/>
              <a:t>2</a:t>
            </a:fld>
            <a:endParaRPr lang="en-US"/>
          </a:p>
        </p:txBody>
      </p:sp>
    </p:spTree>
    <p:extLst>
      <p:ext uri="{BB962C8B-B14F-4D97-AF65-F5344CB8AC3E}">
        <p14:creationId xmlns:p14="http://schemas.microsoft.com/office/powerpoint/2010/main" val="22457795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study of our initial hypothesis, what we do is to mix pairs of datasets and see whether their is any gain in mixing them. </a:t>
            </a:r>
          </a:p>
          <a:p>
            <a:endParaRPr lang="en-US" dirty="0"/>
          </a:p>
          <a:p>
            <a:r>
              <a:rPr lang="en-US" dirty="0"/>
              <a:t>(read content of this page). </a:t>
            </a:r>
          </a:p>
          <a:p>
            <a:endParaRPr lang="en-US" dirty="0"/>
          </a:p>
          <a:p>
            <a:r>
              <a:rPr lang="en-US" dirty="0"/>
              <a:t>I don’t know about you, but when I was seeing these improvements, I was thinking to myself that I must have a bug somewhere. </a:t>
            </a:r>
          </a:p>
          <a:p>
            <a:r>
              <a:rPr lang="en-US" dirty="0"/>
              <a:t>Like how can you gain so much by creating these odd combinations. </a:t>
            </a:r>
          </a:p>
        </p:txBody>
      </p:sp>
      <p:sp>
        <p:nvSpPr>
          <p:cNvPr id="4" name="Slide Number Placeholder 3"/>
          <p:cNvSpPr>
            <a:spLocks noGrp="1"/>
          </p:cNvSpPr>
          <p:nvPr>
            <p:ph type="sldNum" sz="quarter" idx="5"/>
          </p:nvPr>
        </p:nvSpPr>
        <p:spPr/>
        <p:txBody>
          <a:bodyPr/>
          <a:lstStyle/>
          <a:p>
            <a:fld id="{15E438F2-796D-4542-A64A-55FC71FAA1A2}" type="slidenum">
              <a:rPr lang="en-US" smtClean="0"/>
              <a:t>20</a:t>
            </a:fld>
            <a:endParaRPr lang="en-US"/>
          </a:p>
        </p:txBody>
      </p:sp>
    </p:spTree>
    <p:extLst>
      <p:ext uri="{BB962C8B-B14F-4D97-AF65-F5344CB8AC3E}">
        <p14:creationId xmlns:p14="http://schemas.microsoft.com/office/powerpoint/2010/main" val="1921405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And you don't really need anything super-smart here. </a:t>
            </a:r>
          </a:p>
          <a:p>
            <a:r>
              <a:rPr lang="en-US" dirty="0"/>
              <a:t>You just mix them and they seem to work. </a:t>
            </a:r>
          </a:p>
          <a:p>
            <a:endParaRPr lang="en-US" dirty="0"/>
          </a:p>
          <a:p>
            <a:endParaRPr lang="en-US" dirty="0"/>
          </a:p>
          <a:p>
            <a:r>
              <a:rPr lang="en-US" dirty="0"/>
              <a:t>We have empirically showed that there are pairs of datasets with different formats that benefit from each other.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Brings us to the question of what happens when you mix multiple datasets?  </a:t>
            </a:r>
          </a:p>
          <a:p>
            <a:endParaRPr lang="en-US" dirty="0"/>
          </a:p>
          <a:p>
            <a:endParaRPr lang="en-US" dirty="0"/>
          </a:p>
          <a:p>
            <a:endParaRPr lang="en-US" dirty="0"/>
          </a:p>
          <a:p>
            <a:r>
              <a:rPr lang="en-US" dirty="0"/>
              <a:t>####After this we should have a quick summary. </a:t>
            </a:r>
          </a:p>
          <a:p>
            <a:endParaRPr lang="en-US" dirty="0"/>
          </a:p>
          <a:p>
            <a:endParaRPr lang="en-US" dirty="0"/>
          </a:p>
        </p:txBody>
      </p:sp>
      <p:sp>
        <p:nvSpPr>
          <p:cNvPr id="4" name="Slide Number Placeholder 3"/>
          <p:cNvSpPr>
            <a:spLocks noGrp="1"/>
          </p:cNvSpPr>
          <p:nvPr>
            <p:ph type="sldNum" sz="quarter" idx="5"/>
          </p:nvPr>
        </p:nvSpPr>
        <p:spPr/>
        <p:txBody>
          <a:bodyPr/>
          <a:lstStyle/>
          <a:p>
            <a:fld id="{15E438F2-796D-4542-A64A-55FC71FAA1A2}" type="slidenum">
              <a:rPr lang="en-US" smtClean="0"/>
              <a:t>21</a:t>
            </a:fld>
            <a:endParaRPr lang="en-US"/>
          </a:p>
        </p:txBody>
      </p:sp>
    </p:spTree>
    <p:extLst>
      <p:ext uri="{BB962C8B-B14F-4D97-AF65-F5344CB8AC3E}">
        <p14:creationId xmlns:p14="http://schemas.microsoft.com/office/powerpoint/2010/main" val="40977538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E3EFFCD-2707-464E-8668-7D1BDDA9873E}" type="slidenum">
              <a:rPr lang="en-US" smtClean="0"/>
              <a:t>22</a:t>
            </a:fld>
            <a:endParaRPr lang="en-US"/>
          </a:p>
        </p:txBody>
      </p:sp>
    </p:spTree>
    <p:extLst>
      <p:ext uri="{BB962C8B-B14F-4D97-AF65-F5344CB8AC3E}">
        <p14:creationId xmlns:p14="http://schemas.microsoft.com/office/powerpoint/2010/main" val="113979174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E3EFFCD-2707-464E-8668-7D1BDDA9873E}" type="slidenum">
              <a:rPr lang="en-US" smtClean="0"/>
              <a:t>23</a:t>
            </a:fld>
            <a:endParaRPr lang="en-US"/>
          </a:p>
        </p:txBody>
      </p:sp>
    </p:spTree>
    <p:extLst>
      <p:ext uri="{BB962C8B-B14F-4D97-AF65-F5344CB8AC3E}">
        <p14:creationId xmlns:p14="http://schemas.microsoft.com/office/powerpoint/2010/main" val="45666243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E3EFFCD-2707-464E-8668-7D1BDDA9873E}" type="slidenum">
              <a:rPr lang="en-US" smtClean="0"/>
              <a:t>24</a:t>
            </a:fld>
            <a:endParaRPr lang="en-US"/>
          </a:p>
        </p:txBody>
      </p:sp>
    </p:spTree>
    <p:extLst>
      <p:ext uri="{BB962C8B-B14F-4D97-AF65-F5344CB8AC3E}">
        <p14:creationId xmlns:p14="http://schemas.microsoft.com/office/powerpoint/2010/main" val="91878082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Is UQA as good as dedicated systems trained for individual datasets?</a:t>
            </a:r>
          </a:p>
          <a:p>
            <a:endParaRPr lang="en-US" dirty="0"/>
          </a:p>
          <a:p>
            <a:r>
              <a:rPr lang="en-US" dirty="0"/>
              <a:t> - The BLUE bars belong to UQA (a single system for multiple datasets of different formats). </a:t>
            </a:r>
          </a:p>
          <a:p>
            <a:r>
              <a:rPr lang="en-US" dirty="0"/>
              <a:t>- The GREEN bars are dataset-specific models; </a:t>
            </a:r>
            <a:r>
              <a:rPr lang="en-US" dirty="0" err="1"/>
              <a:t>i.e</a:t>
            </a:r>
            <a:r>
              <a:rPr lang="en-US" dirty="0"/>
              <a:t>, each bar belongs to each dataset.</a:t>
            </a:r>
          </a:p>
          <a:p>
            <a:br>
              <a:rPr lang="en-US" dirty="0"/>
            </a:br>
            <a:r>
              <a:rPr lang="en-US" dirty="0"/>
              <a:t>The results show that UQA performs almost as good as individual T5 models targeted to each dataset. In some cases UQA performs even better than the single-dataset experts (e.g., on OBQA or NQA).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On average (the bars on the right side) UQA clearly outperforms the ensemble of dataset/format-specific systems. </a:t>
            </a:r>
          </a:p>
          <a:p>
            <a:endParaRPr lang="en-US" dirty="0"/>
          </a:p>
          <a:p>
            <a:endParaRPr lang="en-US" dirty="0"/>
          </a:p>
          <a:p>
            <a:r>
              <a:rPr lang="en-US" dirty="0"/>
              <a:t>(show the table) </a:t>
            </a:r>
          </a:p>
          <a:p>
            <a:endParaRPr lang="en-US" dirty="0"/>
          </a:p>
          <a:p>
            <a:r>
              <a:rPr lang="en-US" dirty="0"/>
              <a:t>Here is the subset of the same results in a tabular format. </a:t>
            </a:r>
          </a:p>
          <a:p>
            <a:r>
              <a:rPr lang="en-US" dirty="0"/>
              <a:t> - each row is a system. </a:t>
            </a:r>
          </a:p>
          <a:p>
            <a:r>
              <a:rPr lang="en-US" dirty="0"/>
              <a:t> - first few rows are dataset-specific systems. </a:t>
            </a:r>
          </a:p>
          <a:p>
            <a:r>
              <a:rPr lang="en-US" dirty="0"/>
              <a:t> - And the last row shows UQA. </a:t>
            </a:r>
          </a:p>
          <a:p>
            <a:r>
              <a:rPr lang="en-US" dirty="0"/>
              <a:t> - You can see that dataset-specific models are good, however, they don't generalize to other formats.</a:t>
            </a:r>
          </a:p>
          <a:p>
            <a:endParaRPr lang="en-US" dirty="0"/>
          </a:p>
          <a:p>
            <a:r>
              <a:rPr lang="en-US" dirty="0"/>
              <a:t>UQA thus offers flexibility across multiple QA formats while compromising almost nothing compared to dataset-specific experts.</a:t>
            </a:r>
          </a:p>
        </p:txBody>
      </p:sp>
      <p:sp>
        <p:nvSpPr>
          <p:cNvPr id="4" name="Slide Number Placeholder 3"/>
          <p:cNvSpPr>
            <a:spLocks noGrp="1"/>
          </p:cNvSpPr>
          <p:nvPr>
            <p:ph type="sldNum" sz="quarter" idx="5"/>
          </p:nvPr>
        </p:nvSpPr>
        <p:spPr/>
        <p:txBody>
          <a:bodyPr/>
          <a:lstStyle/>
          <a:p>
            <a:fld id="{15E438F2-796D-4542-A64A-55FC71FAA1A2}" type="slidenum">
              <a:rPr lang="en-US" smtClean="0"/>
              <a:t>25</a:t>
            </a:fld>
            <a:endParaRPr lang="en-US"/>
          </a:p>
        </p:txBody>
      </p:sp>
    </p:spTree>
    <p:extLst>
      <p:ext uri="{BB962C8B-B14F-4D97-AF65-F5344CB8AC3E}">
        <p14:creationId xmlns:p14="http://schemas.microsoft.com/office/powerpoint/2010/main" val="137415066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now explore whether UQA generalizes well to other, *unseen* datasets. </a:t>
            </a:r>
            <a:br>
              <a:rPr lang="en-US" dirty="0"/>
            </a:br>
            <a:r>
              <a:rPr lang="en-US" dirty="0"/>
              <a:t>Here is a table that summarizes the results of experiments where we evaluate various models on datasets that are </a:t>
            </a:r>
            <a:r>
              <a:rPr lang="en-US" b="1" dirty="0"/>
              <a:t>not</a:t>
            </a:r>
            <a:r>
              <a:rPr lang="en-US" dirty="0"/>
              <a:t> observed during training. </a:t>
            </a:r>
            <a:br>
              <a:rPr lang="en-US" dirty="0"/>
            </a:br>
            <a:endParaRPr lang="en-US" dirty="0"/>
          </a:p>
          <a:p>
            <a:pPr marL="171450" indent="-171450">
              <a:buFont typeface="Arial" panose="020B0604020202020204" pitchFamily="34" charset="0"/>
              <a:buChar char="•"/>
            </a:pPr>
            <a:r>
              <a:rPr lang="en-US" dirty="0"/>
              <a:t>Each row is a model.</a:t>
            </a:r>
          </a:p>
          <a:p>
            <a:pPr marL="171450" indent="-171450">
              <a:buFont typeface="Arial" panose="020B0604020202020204" pitchFamily="34" charset="0"/>
              <a:buChar char="•"/>
            </a:pPr>
            <a:r>
              <a:rPr lang="en-US" dirty="0"/>
              <a:t>The first few rows shows T5 models trained for individual formats; (e.g., UQA [EX], built by training the model on only extractive datasets).</a:t>
            </a:r>
          </a:p>
          <a:p>
            <a:pPr marL="171450" indent="-171450">
              <a:buFont typeface="Arial" panose="020B0604020202020204" pitchFamily="34" charset="0"/>
              <a:buChar char="•"/>
            </a:pPr>
            <a:r>
              <a:rPr lang="en-US" dirty="0"/>
              <a:t>The last rows shows UQA (training on multiple formats) </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Several observations here: </a:t>
            </a:r>
          </a:p>
          <a:p>
            <a:pPr marL="685800" marR="0" lvl="1"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dirty="0"/>
              <a:t>Single-format experts are better at generalization only when the source and target datasets are very similar (for instance </a:t>
            </a:r>
            <a:r>
              <a:rPr lang="en-US" dirty="0" err="1"/>
              <a:t>SQuAD</a:t>
            </a:r>
            <a:r>
              <a:rPr lang="en-US" dirty="0"/>
              <a:t> and </a:t>
            </a:r>
            <a:r>
              <a:rPr lang="en-US" dirty="0" err="1"/>
              <a:t>Quoref</a:t>
            </a:r>
            <a:r>
              <a:rPr lang="en-US" dirty="0"/>
              <a:t>)</a:t>
            </a:r>
          </a:p>
          <a:p>
            <a:pPr marL="1143000" marR="0" lvl="2"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dirty="0"/>
              <a:t>Meanwhile, they do not generalize to unseen datasets of unseen formats; </a:t>
            </a:r>
          </a:p>
          <a:p>
            <a:pPr marL="1600200" marR="0" lvl="3"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dirty="0"/>
              <a:t>which kinds of expected, but it goes to show the the importance of feeding a diverse questions, if you want it to function on broad QA. </a:t>
            </a:r>
          </a:p>
          <a:p>
            <a:pPr marL="1143000" marR="0" lvl="2" indent="-228600" algn="l" defTabSz="914400" rtl="0" eaLnBrk="1" fontAlgn="auto" latinLnBrk="0" hangingPunct="1">
              <a:lnSpc>
                <a:spcPct val="100000"/>
              </a:lnSpc>
              <a:spcBef>
                <a:spcPts val="0"/>
              </a:spcBef>
              <a:spcAft>
                <a:spcPts val="0"/>
              </a:spcAft>
              <a:buClrTx/>
              <a:buSzTx/>
              <a:buFont typeface="+mj-lt"/>
              <a:buAutoNum type="arabicPeriod"/>
              <a:tabLst/>
              <a:defRPr/>
            </a:pPr>
            <a:endParaRPr lang="en-US" dirty="0"/>
          </a:p>
          <a:p>
            <a:pPr marL="685800" marR="0" lvl="1"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dirty="0"/>
              <a:t>Overall </a:t>
            </a:r>
            <a:r>
              <a:rPr lang="en-US" dirty="0" err="1"/>
              <a:t>UnifiedQA</a:t>
            </a:r>
            <a:r>
              <a:rPr lang="en-US" dirty="0"/>
              <a:t> shows a pretty generalization compared to the single-format models. </a:t>
            </a:r>
          </a:p>
          <a:p>
            <a:pPr marL="1143000" marR="0" lvl="2"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dirty="0"/>
              <a:t>In several cases in fact, UQA shows a better generalization than single-format experts; e.g., DROP. </a:t>
            </a:r>
          </a:p>
          <a:p>
            <a:pPr marL="1143000" marR="0" lvl="2" indent="-228600" algn="l" defTabSz="914400" rtl="0" eaLnBrk="1" fontAlgn="auto" latinLnBrk="0" hangingPunct="1">
              <a:lnSpc>
                <a:spcPct val="100000"/>
              </a:lnSpc>
              <a:spcBef>
                <a:spcPts val="0"/>
              </a:spcBef>
              <a:spcAft>
                <a:spcPts val="0"/>
              </a:spcAft>
              <a:buClrTx/>
              <a:buSzTx/>
              <a:buFont typeface="+mj-lt"/>
              <a:buAutoNum type="arabicPeriod"/>
              <a:tabLst/>
              <a:defRPr/>
            </a:pPr>
            <a:endParaRPr lang="en-US" dirty="0"/>
          </a:p>
          <a:p>
            <a:pPr marL="1143000" marR="0" lvl="2"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dirty="0"/>
              <a:t>A point to highlight is that </a:t>
            </a:r>
            <a:r>
              <a:rPr lang="en-US" dirty="0" err="1"/>
              <a:t>UnifiedQA</a:t>
            </a:r>
            <a:r>
              <a:rPr lang="en-US" dirty="0"/>
              <a:t> is trained on multiple-choice questions with 4 candidate answers. </a:t>
            </a:r>
          </a:p>
          <a:p>
            <a:pPr marL="1600200" marR="0" lvl="3"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dirty="0"/>
              <a:t>That being said, it works quite well on datasets with more than 4 candidate answers (QASC and </a:t>
            </a:r>
            <a:r>
              <a:rPr lang="en-US" dirty="0" err="1"/>
              <a:t>CommonsenseQA</a:t>
            </a:r>
            <a:r>
              <a:rPr lang="en-US" dirty="0"/>
              <a:t> have has 8 and 5 candidate answers per question, respectively).</a:t>
            </a:r>
          </a:p>
          <a:p>
            <a:pPr marL="685800" lvl="1" indent="-228600">
              <a:buFont typeface="+mj-lt"/>
              <a:buAutoNum type="arabicPeriod"/>
            </a:pPr>
            <a:endParaRPr lang="en-US" dirty="0"/>
          </a:p>
          <a:p>
            <a:pPr marL="685800" lvl="1" indent="-228600">
              <a:buFont typeface="+mj-lt"/>
              <a:buAutoNum type="arabicPeriod"/>
            </a:pPr>
            <a:r>
              <a:rPr lang="en-US" dirty="0"/>
              <a:t>On average (last column), UNIFIEDQA shows much stronger generalization across a wide range of datasets. </a:t>
            </a:r>
          </a:p>
        </p:txBody>
      </p:sp>
      <p:sp>
        <p:nvSpPr>
          <p:cNvPr id="4" name="Slide Number Placeholder 3"/>
          <p:cNvSpPr>
            <a:spLocks noGrp="1"/>
          </p:cNvSpPr>
          <p:nvPr>
            <p:ph type="sldNum" sz="quarter" idx="5"/>
          </p:nvPr>
        </p:nvSpPr>
        <p:spPr/>
        <p:txBody>
          <a:bodyPr/>
          <a:lstStyle/>
          <a:p>
            <a:fld id="{7E3EFFCD-2707-464E-8668-7D1BDDA9873E}" type="slidenum">
              <a:rPr lang="en-US" smtClean="0"/>
              <a:t>26</a:t>
            </a:fld>
            <a:endParaRPr lang="en-US"/>
          </a:p>
        </p:txBody>
      </p:sp>
    </p:spTree>
    <p:extLst>
      <p:ext uri="{BB962C8B-B14F-4D97-AF65-F5344CB8AC3E}">
        <p14:creationId xmlns:p14="http://schemas.microsoft.com/office/powerpoint/2010/main" val="190758845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Fine-tuning of pre-trained language models has become the standard paradigm for building </a:t>
            </a:r>
            <a:r>
              <a:rPr lang="en-US" dirty="0" err="1"/>
              <a:t>datasetspecific</a:t>
            </a:r>
            <a:r>
              <a:rPr lang="en-US" dirty="0"/>
              <a:t> stat-of-the-art systems. </a:t>
            </a:r>
            <a:br>
              <a:rPr lang="en-US" dirty="0"/>
            </a:br>
            <a:r>
              <a:rPr lang="en-US" dirty="0"/>
              <a:t>The question we address here is: when it comes to QA, is there a value in using UQA as a starting point for fine-tuning, as opposed to a vanilla language model that has not seen other QA datasets before?</a:t>
            </a:r>
          </a:p>
          <a:p>
            <a:endParaRPr lang="en-US" dirty="0"/>
          </a:p>
          <a:p>
            <a:r>
              <a:rPr lang="en-US" dirty="0"/>
              <a:t>Here I am showing the results of fine-tine two systems.</a:t>
            </a:r>
          </a:p>
          <a:p>
            <a:endParaRPr lang="en-US" dirty="0"/>
          </a:p>
          <a:p>
            <a:br>
              <a:rPr lang="en-US" dirty="0"/>
            </a:br>
            <a:r>
              <a:rPr lang="en-US" dirty="0"/>
              <a:t>We see that fine-tuning on UQA consistently dominates fine-tuning on T5, respectively.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Intuitively, since UQA has seen different formats, it should be positioned to achieve higher scores after a little fine-tuning, compared to fine-tuning on a vanilla T5 model. </a:t>
            </a:r>
          </a:p>
          <a:p>
            <a:r>
              <a:rPr lang="en-US" dirty="0"/>
              <a:t>This is especially effective when a user has limited training data for a target QA task</a:t>
            </a:r>
            <a:br>
              <a:rPr lang="en-US" dirty="0"/>
            </a:br>
            <a:br>
              <a:rPr lang="en-US" dirty="0"/>
            </a:br>
            <a:endParaRPr lang="en-US" dirty="0"/>
          </a:p>
          <a:p>
            <a:pPr marL="171450" indent="-171450">
              <a:buFont typeface="Arial" panose="020B0604020202020204" pitchFamily="34" charset="0"/>
              <a:buChar char="•"/>
            </a:pPr>
            <a:r>
              <a:rPr lang="en-US" dirty="0"/>
              <a:t>We have an extensive table on this if you look at our paper, where we should report SOTA numbers on 10 datasets by fine-tuning on </a:t>
            </a:r>
            <a:r>
              <a:rPr lang="en-US" dirty="0" err="1"/>
              <a:t>UnifiedQA</a:t>
            </a:r>
            <a:r>
              <a:rPr lang="en-US" dirty="0"/>
              <a:t>. </a:t>
            </a:r>
          </a:p>
          <a:p>
            <a:pPr marL="171450" indent="-171450">
              <a:buFont typeface="Arial" panose="020B0604020202020204" pitchFamily="34" charset="0"/>
              <a:buChar char="•"/>
            </a:pPr>
            <a:r>
              <a:rPr lang="en-US" dirty="0"/>
              <a:t>We show these results not just for T5, but also BART which is another text-to-text architecture. This also highlights that the effectiveness of </a:t>
            </a:r>
            <a:r>
              <a:rPr lang="en-US" dirty="0" err="1"/>
              <a:t>crossformat</a:t>
            </a:r>
            <a:r>
              <a:rPr lang="en-US" dirty="0"/>
              <a:t> training is not limited only to T5, but is rather a general trend for text-to-text architectures.</a:t>
            </a:r>
          </a:p>
          <a:p>
            <a:endParaRPr lang="en-US" dirty="0"/>
          </a:p>
        </p:txBody>
      </p:sp>
      <p:sp>
        <p:nvSpPr>
          <p:cNvPr id="4" name="Slide Number Placeholder 3"/>
          <p:cNvSpPr>
            <a:spLocks noGrp="1"/>
          </p:cNvSpPr>
          <p:nvPr>
            <p:ph type="sldNum" sz="quarter" idx="5"/>
          </p:nvPr>
        </p:nvSpPr>
        <p:spPr/>
        <p:txBody>
          <a:bodyPr/>
          <a:lstStyle/>
          <a:p>
            <a:fld id="{15E438F2-796D-4542-A64A-55FC71FAA1A2}" type="slidenum">
              <a:rPr lang="en-US" smtClean="0"/>
              <a:t>27</a:t>
            </a:fld>
            <a:endParaRPr lang="en-US"/>
          </a:p>
        </p:txBody>
      </p:sp>
    </p:spTree>
    <p:extLst>
      <p:ext uri="{BB962C8B-B14F-4D97-AF65-F5344CB8AC3E}">
        <p14:creationId xmlns:p14="http://schemas.microsoft.com/office/powerpoint/2010/main" val="388310441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E3EFFCD-2707-464E-8668-7D1BDDA9873E}" type="slidenum">
              <a:rPr lang="en-US" smtClean="0"/>
              <a:t>28</a:t>
            </a:fld>
            <a:endParaRPr lang="en-US"/>
          </a:p>
        </p:txBody>
      </p:sp>
    </p:spTree>
    <p:extLst>
      <p:ext uri="{BB962C8B-B14F-4D97-AF65-F5344CB8AC3E}">
        <p14:creationId xmlns:p14="http://schemas.microsoft.com/office/powerpoint/2010/main" val="323829072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E3EFFCD-2707-464E-8668-7D1BDDA9873E}" type="slidenum">
              <a:rPr lang="en-US" smtClean="0"/>
              <a:t>29</a:t>
            </a:fld>
            <a:endParaRPr lang="en-US"/>
          </a:p>
        </p:txBody>
      </p:sp>
    </p:spTree>
    <p:extLst>
      <p:ext uri="{BB962C8B-B14F-4D97-AF65-F5344CB8AC3E}">
        <p14:creationId xmlns:p14="http://schemas.microsoft.com/office/powerpoint/2010/main" val="41025490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effectLst/>
                <a:latin typeface="+mn-lt"/>
                <a:ea typeface="+mn-ea"/>
                <a:cs typeface="+mn-cs"/>
              </a:rPr>
              <a:t>For the sake of this presentation, I am using a broad definition for the task of QA here: </a:t>
            </a:r>
            <a:br>
              <a:rPr lang="en-US" sz="1200" b="0" i="0" u="none" strike="noStrike" kern="1200" baseline="0" dirty="0">
                <a:solidFill>
                  <a:schemeClr val="tx1"/>
                </a:solidFill>
                <a:effectLst/>
                <a:latin typeface="+mn-lt"/>
                <a:ea typeface="+mn-ea"/>
                <a:cs typeface="+mn-cs"/>
              </a:rPr>
            </a:br>
            <a:endParaRPr lang="en-US" dirty="0"/>
          </a:p>
          <a:p>
            <a:pPr marL="171450" indent="-171450">
              <a:buFont typeface="Arial" panose="020B0604020202020204" pitchFamily="34" charset="0"/>
              <a:buChar char="•"/>
            </a:pPr>
            <a:r>
              <a:rPr lang="en-US" dirty="0"/>
              <a:t>The input of our task is a question, with a bunch of supplementary information (like documents, hints, etc.) and the expected output is another string that addresses the input question. </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As I mentioned, it’s a pretty broad definition: </a:t>
            </a:r>
          </a:p>
          <a:p>
            <a:pPr marL="628650" lvl="1" indent="-171450">
              <a:buFont typeface="Arial" panose="020B0604020202020204" pitchFamily="34" charset="0"/>
              <a:buChar char="•"/>
            </a:pPr>
            <a:r>
              <a:rPr lang="en-US" dirty="0"/>
              <a:t>It does not specify what kind of questions, </a:t>
            </a:r>
          </a:p>
          <a:p>
            <a:pPr marL="628650" lvl="1" indent="-171450">
              <a:buFont typeface="Arial" panose="020B0604020202020204" pitchFamily="34" charset="0"/>
              <a:buChar char="•"/>
            </a:pPr>
            <a:r>
              <a:rPr lang="en-US" dirty="0"/>
              <a:t>It does not specify what additional information is supplemented </a:t>
            </a:r>
          </a:p>
          <a:p>
            <a:pPr marL="628650" lvl="1" indent="-171450">
              <a:buFont typeface="Arial" panose="020B0604020202020204" pitchFamily="34" charset="0"/>
              <a:buChar char="•"/>
            </a:pPr>
            <a:r>
              <a:rPr lang="en-US" dirty="0"/>
              <a:t>It does not say how the answer should look like. </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7E3EFFCD-2707-464E-8668-7D1BDDA9873E}" type="slidenum">
              <a:rPr lang="en-US" smtClean="0"/>
              <a:t>3</a:t>
            </a:fld>
            <a:endParaRPr lang="en-US"/>
          </a:p>
        </p:txBody>
      </p:sp>
    </p:spTree>
    <p:extLst>
      <p:ext uri="{BB962C8B-B14F-4D97-AF65-F5344CB8AC3E}">
        <p14:creationId xmlns:p14="http://schemas.microsoft.com/office/powerpoint/2010/main" val="301230456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E3EFFCD-2707-464E-8668-7D1BDDA9873E}" type="slidenum">
              <a:rPr lang="en-US" smtClean="0"/>
              <a:t>30</a:t>
            </a:fld>
            <a:endParaRPr lang="en-US"/>
          </a:p>
        </p:txBody>
      </p:sp>
    </p:spTree>
    <p:extLst>
      <p:ext uri="{BB962C8B-B14F-4D97-AF65-F5344CB8AC3E}">
        <p14:creationId xmlns:p14="http://schemas.microsoft.com/office/powerpoint/2010/main" val="132234882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a:t>
            </a:r>
            <a:r>
              <a:rPr lang="en-US" dirty="0" err="1"/>
              <a:t>wanna</a:t>
            </a:r>
            <a:r>
              <a:rPr lang="en-US" dirty="0"/>
              <a:t> address a common question that I get these days here; </a:t>
            </a:r>
          </a:p>
          <a:p>
            <a:r>
              <a:rPr lang="en-US" dirty="0"/>
              <a:t>And that is:  (read) </a:t>
            </a:r>
          </a:p>
          <a:p>
            <a:r>
              <a:rPr lang="en-US" dirty="0"/>
              <a:t>This is a simple question, but surprisingly a tricky one to answer.</a:t>
            </a:r>
          </a:p>
          <a:p>
            <a:pPr marL="171450" indent="-171450">
              <a:buFontTx/>
              <a:buChar char="-"/>
            </a:pPr>
            <a:r>
              <a:rPr lang="en-US" dirty="0"/>
              <a:t>If we want to be a bit simplistic, here is the e</a:t>
            </a:r>
            <a:r>
              <a:rPr lang="en-US" sz="1200" b="0" i="0" kern="1200" dirty="0">
                <a:solidFill>
                  <a:schemeClr val="tx1"/>
                </a:solidFill>
                <a:effectLst/>
                <a:latin typeface="+mn-lt"/>
                <a:ea typeface="+mn-ea"/>
                <a:cs typeface="+mn-cs"/>
              </a:rPr>
              <a:t>asy answer: On the surface level, there is not much overlap between the datasets, and hence there is no leakage.</a:t>
            </a:r>
            <a:br>
              <a:rPr lang="en-US" sz="1200" b="0" i="0" kern="1200" dirty="0">
                <a:solidFill>
                  <a:schemeClr val="tx1"/>
                </a:solidFill>
                <a:effectLst/>
                <a:latin typeface="+mn-lt"/>
                <a:ea typeface="+mn-ea"/>
                <a:cs typeface="+mn-cs"/>
              </a:rPr>
            </a:b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There is something really unsatisfactory about this answer … </a:t>
            </a:r>
          </a:p>
          <a:p>
            <a:pPr marL="171450" indent="-171450">
              <a:buFontTx/>
              <a:buChar char="-"/>
            </a:pPr>
            <a:r>
              <a:rPr lang="en-US" sz="1200" b="0" i="0" kern="1200" dirty="0">
                <a:solidFill>
                  <a:schemeClr val="tx1"/>
                </a:solidFill>
                <a:effectLst/>
                <a:latin typeface="+mn-lt"/>
                <a:ea typeface="+mn-ea"/>
                <a:cs typeface="+mn-cs"/>
              </a:rPr>
              <a:t>Here is the correct (but the tricky) one: with more more (supervised on unsupervised) observations, the chances of leakage increases. </a:t>
            </a:r>
          </a:p>
          <a:p>
            <a:pPr marL="628650" lvl="1" indent="-171450">
              <a:buFontTx/>
              <a:buChar char="-"/>
            </a:pPr>
            <a:r>
              <a:rPr lang="en-US" sz="1200" b="0" i="0" kern="1200" dirty="0">
                <a:solidFill>
                  <a:schemeClr val="tx1"/>
                </a:solidFill>
                <a:effectLst/>
                <a:latin typeface="+mn-lt"/>
                <a:ea typeface="+mn-ea"/>
                <a:cs typeface="+mn-cs"/>
              </a:rPr>
              <a:t>And this issue is not just particular to </a:t>
            </a:r>
            <a:r>
              <a:rPr lang="en-US" sz="1200" b="0" i="0" kern="1200" dirty="0" err="1">
                <a:solidFill>
                  <a:schemeClr val="tx1"/>
                </a:solidFill>
                <a:effectLst/>
                <a:latin typeface="+mn-lt"/>
                <a:ea typeface="+mn-ea"/>
                <a:cs typeface="+mn-cs"/>
              </a:rPr>
              <a:t>UnifiedQA</a:t>
            </a:r>
            <a:r>
              <a:rPr lang="en-US" sz="1200" b="0" i="0" kern="1200" dirty="0">
                <a:solidFill>
                  <a:schemeClr val="tx1"/>
                </a:solidFill>
                <a:effectLst/>
                <a:latin typeface="+mn-lt"/>
                <a:ea typeface="+mn-ea"/>
                <a:cs typeface="+mn-cs"/>
              </a:rPr>
              <a:t>; </a:t>
            </a:r>
          </a:p>
          <a:p>
            <a:pPr marL="628650" lvl="1" indent="-171450">
              <a:buFontTx/>
              <a:buChar char="-"/>
            </a:pPr>
            <a:r>
              <a:rPr lang="en-US" sz="1200" b="0" i="0" kern="1200" dirty="0">
                <a:solidFill>
                  <a:schemeClr val="tx1"/>
                </a:solidFill>
                <a:effectLst/>
                <a:latin typeface="+mn-lt"/>
                <a:ea typeface="+mn-ea"/>
                <a:cs typeface="+mn-cs"/>
              </a:rPr>
              <a:t>Our models have already seen the answers to many of the questions somewhere on the internet, mostly during pre-training. </a:t>
            </a:r>
          </a:p>
          <a:p>
            <a:pPr marL="628650" lvl="1" indent="-171450">
              <a:buFontTx/>
              <a:buChar char="-"/>
            </a:pPr>
            <a:r>
              <a:rPr lang="en-US" dirty="0"/>
              <a:t>But the issue is: will the LM or </a:t>
            </a:r>
            <a:r>
              <a:rPr lang="en-US" dirty="0" err="1"/>
              <a:t>UnifiedQA</a:t>
            </a:r>
            <a:r>
              <a:rPr lang="en-US" dirty="0"/>
              <a:t> of today, work on questions of tomorrow; questions that we don’t necessarily know today. </a:t>
            </a:r>
          </a:p>
          <a:p>
            <a:pPr marL="628650" lvl="1" indent="-171450">
              <a:buFontTx/>
              <a:buChar char="-"/>
            </a:pPr>
            <a:r>
              <a:rPr lang="en-US" sz="1200" b="0" i="0" kern="1200" dirty="0">
                <a:solidFill>
                  <a:schemeClr val="tx1"/>
                </a:solidFill>
                <a:effectLst/>
                <a:latin typeface="+mn-lt"/>
                <a:ea typeface="+mn-ea"/>
                <a:cs typeface="+mn-cs"/>
              </a:rPr>
              <a:t>I don't know how to go about studying myself, but I encourage everyone to think about it; we (as a community) need to better methodologies for evaluation of our real progress. </a:t>
            </a:r>
            <a:endParaRPr lang="en-US" dirty="0"/>
          </a:p>
          <a:p>
            <a:pPr marL="628650" lvl="1" indent="-171450">
              <a:buFontTx/>
              <a:buChar char="-"/>
            </a:pPr>
            <a:endParaRPr lang="en-US" dirty="0"/>
          </a:p>
        </p:txBody>
      </p:sp>
      <p:sp>
        <p:nvSpPr>
          <p:cNvPr id="4" name="Slide Number Placeholder 3"/>
          <p:cNvSpPr>
            <a:spLocks noGrp="1"/>
          </p:cNvSpPr>
          <p:nvPr>
            <p:ph type="sldNum" sz="quarter" idx="5"/>
          </p:nvPr>
        </p:nvSpPr>
        <p:spPr/>
        <p:txBody>
          <a:bodyPr/>
          <a:lstStyle/>
          <a:p>
            <a:fld id="{7E3EFFCD-2707-464E-8668-7D1BDDA9873E}" type="slidenum">
              <a:rPr lang="en-US" smtClean="0"/>
              <a:t>31</a:t>
            </a:fld>
            <a:endParaRPr lang="en-US"/>
          </a:p>
        </p:txBody>
      </p:sp>
    </p:spTree>
    <p:extLst>
      <p:ext uri="{BB962C8B-B14F-4D97-AF65-F5344CB8AC3E}">
        <p14:creationId xmlns:p14="http://schemas.microsoft.com/office/powerpoint/2010/main" val="31558803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immediate follow ups, there are several immediate angles we’re </a:t>
            </a:r>
            <a:r>
              <a:rPr lang="en-US" dirty="0" err="1"/>
              <a:t>persuing</a:t>
            </a:r>
            <a:r>
              <a:rPr lang="en-US" dirty="0"/>
              <a:t>: </a:t>
            </a:r>
            <a:br>
              <a:rPr lang="en-US" dirty="0"/>
            </a:br>
            <a:br>
              <a:rPr lang="en-US" dirty="0"/>
            </a:br>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More QA formats (Open-domain QA): </a:t>
            </a:r>
            <a:r>
              <a:rPr lang="en-US" sz="1200" b="0" i="0" kern="1200" dirty="0">
                <a:solidFill>
                  <a:schemeClr val="tx1"/>
                </a:solidFill>
                <a:effectLst/>
                <a:latin typeface="+mn-lt"/>
                <a:ea typeface="+mn-ea"/>
                <a:cs typeface="+mn-cs"/>
              </a:rPr>
              <a:t>Can we add more "natural" formats of QA, such as questions-only inputs (like </a:t>
            </a:r>
            <a:r>
              <a:rPr lang="en-US" sz="1200" b="0" i="0" kern="1200" dirty="0">
                <a:solidFill>
                  <a:schemeClr val="tx1"/>
                </a:solidFill>
                <a:effectLst/>
                <a:latin typeface="+mn-lt"/>
                <a:ea typeface="+mn-ea"/>
                <a:cs typeface="+mn-cs"/>
                <a:hlinkClick r:id="rId3"/>
              </a:rPr>
              <a:t>AmbigQA/NQ-open</a:t>
            </a:r>
            <a:r>
              <a:rPr lang="en-US" sz="1200" b="0" i="0" kern="1200" dirty="0">
                <a:solidFill>
                  <a:schemeClr val="tx1"/>
                </a:solidFill>
                <a:effectLst/>
                <a:latin typeface="+mn-lt"/>
                <a:ea typeface="+mn-ea"/>
                <a:cs typeface="+mn-cs"/>
              </a:rPr>
              <a:t>)?</a:t>
            </a:r>
            <a:br>
              <a:rPr lang="en-US" sz="1200" b="0" i="0"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Smaller models (Distilling </a:t>
            </a:r>
            <a:r>
              <a:rPr lang="en-US" sz="1200" b="1" i="0" kern="1200" dirty="0" err="1">
                <a:solidFill>
                  <a:schemeClr val="tx1"/>
                </a:solidFill>
                <a:effectLst/>
                <a:latin typeface="+mn-lt"/>
                <a:ea typeface="+mn-ea"/>
                <a:cs typeface="+mn-cs"/>
              </a:rPr>
              <a:t>UnifiedQA</a:t>
            </a:r>
            <a:r>
              <a:rPr lang="en-US" sz="1200" b="1" i="0" kern="1200" dirty="0">
                <a:solidFill>
                  <a:schemeClr val="tx1"/>
                </a:solidFill>
                <a:effectLst/>
                <a:latin typeface="+mn-lt"/>
                <a:ea typeface="+mn-ea"/>
                <a:cs typeface="+mn-cs"/>
              </a:rPr>
              <a:t>):</a:t>
            </a:r>
            <a:r>
              <a:rPr lang="en-US" sz="1200" b="0" i="0" kern="1200" dirty="0">
                <a:solidFill>
                  <a:schemeClr val="tx1"/>
                </a:solidFill>
                <a:effectLst/>
                <a:latin typeface="+mn-lt"/>
                <a:ea typeface="+mn-ea"/>
                <a:cs typeface="+mn-cs"/>
              </a:rPr>
              <a:t> We had success in huge models, but that's not so accessible for the majority of the field. Can we make our contributions more accessible by turning them into much smaller and faster models? </a:t>
            </a:r>
          </a:p>
          <a:p>
            <a:endParaRPr lang="en-US" dirty="0"/>
          </a:p>
          <a:p>
            <a:r>
              <a:rPr lang="en-US" dirty="0"/>
              <a:t>TODO: how can you take these ideas and apply it to some other problems, possibly beyond QA and beyond just text. </a:t>
            </a:r>
          </a:p>
        </p:txBody>
      </p:sp>
      <p:sp>
        <p:nvSpPr>
          <p:cNvPr id="4" name="Slide Number Placeholder 3"/>
          <p:cNvSpPr>
            <a:spLocks noGrp="1"/>
          </p:cNvSpPr>
          <p:nvPr>
            <p:ph type="sldNum" sz="quarter" idx="5"/>
          </p:nvPr>
        </p:nvSpPr>
        <p:spPr/>
        <p:txBody>
          <a:bodyPr/>
          <a:lstStyle/>
          <a:p>
            <a:fld id="{7E3EFFCD-2707-464E-8668-7D1BDDA9873E}" type="slidenum">
              <a:rPr lang="en-US" smtClean="0"/>
              <a:t>32</a:t>
            </a:fld>
            <a:endParaRPr lang="en-US"/>
          </a:p>
        </p:txBody>
      </p:sp>
    </p:spTree>
    <p:extLst>
      <p:ext uri="{BB962C8B-B14F-4D97-AF65-F5344CB8AC3E}">
        <p14:creationId xmlns:p14="http://schemas.microsoft.com/office/powerpoint/2010/main" val="199809826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 </a:t>
            </a:r>
          </a:p>
          <a:p>
            <a:endParaRPr lang="en-US" dirty="0"/>
          </a:p>
          <a:p>
            <a:r>
              <a:rPr lang="en-US" dirty="0"/>
              <a:t>- .... </a:t>
            </a:r>
          </a:p>
          <a:p>
            <a:endParaRPr lang="en-US" dirty="0"/>
          </a:p>
          <a:p>
            <a:r>
              <a:rPr lang="en-US" dirty="0"/>
              <a:t>- .... </a:t>
            </a:r>
            <a:br>
              <a:rPr lang="en-US" dirty="0"/>
            </a:br>
            <a:br>
              <a:rPr lang="en-US" dirty="0"/>
            </a:br>
            <a:r>
              <a:rPr lang="en-US" dirty="0"/>
              <a:t>Somewhere I have to say: it is fine to use format-specific assumptions of evaluation. It is not fine to use format-specific design assumptions. </a:t>
            </a:r>
          </a:p>
          <a:p>
            <a:endParaRPr lang="en-US" dirty="0"/>
          </a:p>
        </p:txBody>
      </p:sp>
      <p:sp>
        <p:nvSpPr>
          <p:cNvPr id="4" name="Slide Number Placeholder 3"/>
          <p:cNvSpPr>
            <a:spLocks noGrp="1"/>
          </p:cNvSpPr>
          <p:nvPr>
            <p:ph type="sldNum" sz="quarter" idx="5"/>
          </p:nvPr>
        </p:nvSpPr>
        <p:spPr/>
        <p:txBody>
          <a:bodyPr/>
          <a:lstStyle/>
          <a:p>
            <a:fld id="{7E3EFFCD-2707-464E-8668-7D1BDDA9873E}" type="slidenum">
              <a:rPr lang="en-US" smtClean="0"/>
              <a:t>33</a:t>
            </a:fld>
            <a:endParaRPr lang="en-US"/>
          </a:p>
        </p:txBody>
      </p:sp>
    </p:spTree>
    <p:extLst>
      <p:ext uri="{BB962C8B-B14F-4D97-AF65-F5344CB8AC3E}">
        <p14:creationId xmlns:p14="http://schemas.microsoft.com/office/powerpoint/2010/main" val="340592391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you’re interested in reading more on this, we have a draft online. </a:t>
            </a:r>
          </a:p>
          <a:p>
            <a:r>
              <a:rPr lang="en-US" dirty="0"/>
              <a:t>It’s semi outdated. </a:t>
            </a:r>
          </a:p>
          <a:p>
            <a:r>
              <a:rPr lang="en-US" dirty="0"/>
              <a:t>However, I will share the latest version of the work, after this demo, along with the link to the demo. </a:t>
            </a:r>
          </a:p>
          <a:p>
            <a:r>
              <a:rPr lang="en-US" dirty="0"/>
              <a:t>Thank you! </a:t>
            </a:r>
          </a:p>
        </p:txBody>
      </p:sp>
      <p:sp>
        <p:nvSpPr>
          <p:cNvPr id="4" name="Slide Number Placeholder 3"/>
          <p:cNvSpPr>
            <a:spLocks noGrp="1"/>
          </p:cNvSpPr>
          <p:nvPr>
            <p:ph type="sldNum" sz="quarter" idx="5"/>
          </p:nvPr>
        </p:nvSpPr>
        <p:spPr/>
        <p:txBody>
          <a:bodyPr/>
          <a:lstStyle/>
          <a:p>
            <a:fld id="{7E3EFFCD-2707-464E-8668-7D1BDDA9873E}" type="slidenum">
              <a:rPr lang="en-US" smtClean="0"/>
              <a:t>34</a:t>
            </a:fld>
            <a:endParaRPr lang="en-US"/>
          </a:p>
        </p:txBody>
      </p:sp>
    </p:spTree>
    <p:extLst>
      <p:ext uri="{BB962C8B-B14F-4D97-AF65-F5344CB8AC3E}">
        <p14:creationId xmlns:p14="http://schemas.microsoft.com/office/powerpoint/2010/main" val="304820495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Here is another format you’re familiar with: multiple-choice QA, where the question comes with a bunch of candidates. </a:t>
            </a:r>
          </a:p>
          <a:p>
            <a:r>
              <a:rPr lang="en-US" sz="1200" b="0" i="0" u="none" strike="noStrike" kern="1200" dirty="0">
                <a:solidFill>
                  <a:schemeClr val="tx1"/>
                </a:solidFill>
                <a:effectLst/>
                <a:latin typeface="+mn-lt"/>
                <a:ea typeface="+mn-ea"/>
                <a:cs typeface="+mn-cs"/>
              </a:rPr>
              <a:t>(read the question)  and the expected answer is one of these candidate answers. </a:t>
            </a:r>
          </a:p>
          <a:p>
            <a:endParaRPr lang="en-US" sz="1200" b="0" i="0" u="none" strike="noStrike"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7E3EFFCD-2707-464E-8668-7D1BDDA9873E}" type="slidenum">
              <a:rPr lang="en-US" smtClean="0"/>
              <a:t>35</a:t>
            </a:fld>
            <a:endParaRPr lang="en-US"/>
          </a:p>
        </p:txBody>
      </p:sp>
    </p:spTree>
    <p:extLst>
      <p:ext uri="{BB962C8B-B14F-4D97-AF65-F5344CB8AC3E}">
        <p14:creationId xmlns:p14="http://schemas.microsoft.com/office/powerpoint/2010/main" val="418713766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E3EFFCD-2707-464E-8668-7D1BDDA9873E}" type="slidenum">
              <a:rPr lang="en-US" smtClean="0"/>
              <a:t>36</a:t>
            </a:fld>
            <a:endParaRPr lang="en-US"/>
          </a:p>
        </p:txBody>
      </p:sp>
    </p:spTree>
    <p:extLst>
      <p:ext uri="{BB962C8B-B14F-4D97-AF65-F5344CB8AC3E}">
        <p14:creationId xmlns:p14="http://schemas.microsoft.com/office/powerpoint/2010/main" val="319167369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E3EFFCD-2707-464E-8668-7D1BDDA9873E}" type="slidenum">
              <a:rPr lang="en-US" smtClean="0"/>
              <a:t>37</a:t>
            </a:fld>
            <a:endParaRPr lang="en-US"/>
          </a:p>
        </p:txBody>
      </p:sp>
    </p:spTree>
    <p:extLst>
      <p:ext uri="{BB962C8B-B14F-4D97-AF65-F5344CB8AC3E}">
        <p14:creationId xmlns:p14="http://schemas.microsoft.com/office/powerpoint/2010/main" val="158362382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result is that </a:t>
            </a:r>
          </a:p>
        </p:txBody>
      </p:sp>
      <p:sp>
        <p:nvSpPr>
          <p:cNvPr id="4" name="Slide Number Placeholder 3"/>
          <p:cNvSpPr>
            <a:spLocks noGrp="1"/>
          </p:cNvSpPr>
          <p:nvPr>
            <p:ph type="sldNum" sz="quarter" idx="5"/>
          </p:nvPr>
        </p:nvSpPr>
        <p:spPr/>
        <p:txBody>
          <a:bodyPr/>
          <a:lstStyle/>
          <a:p>
            <a:fld id="{7E3EFFCD-2707-464E-8668-7D1BDDA9873E}" type="slidenum">
              <a:rPr lang="en-US" smtClean="0"/>
              <a:t>38</a:t>
            </a:fld>
            <a:endParaRPr lang="en-US"/>
          </a:p>
        </p:txBody>
      </p:sp>
    </p:spTree>
    <p:extLst>
      <p:ext uri="{BB962C8B-B14F-4D97-AF65-F5344CB8AC3E}">
        <p14:creationId xmlns:p14="http://schemas.microsoft.com/office/powerpoint/2010/main" val="250270721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key technical requisite that we’re borrowing from the field is text-to-text architectures, such as T5, BART</a:t>
            </a:r>
          </a:p>
          <a:p>
            <a:r>
              <a:rPr lang="en-US" dirty="0"/>
              <a:t>To accommodate the conditions I </a:t>
            </a:r>
          </a:p>
          <a:p>
            <a:endParaRPr lang="en-US" dirty="0"/>
          </a:p>
          <a:p>
            <a:r>
              <a:rPr lang="en-US" dirty="0"/>
              <a:t>How would you go about creating this encoding </a:t>
            </a:r>
          </a:p>
        </p:txBody>
      </p:sp>
      <p:sp>
        <p:nvSpPr>
          <p:cNvPr id="4" name="Slide Number Placeholder 3"/>
          <p:cNvSpPr>
            <a:spLocks noGrp="1"/>
          </p:cNvSpPr>
          <p:nvPr>
            <p:ph type="sldNum" sz="quarter" idx="5"/>
          </p:nvPr>
        </p:nvSpPr>
        <p:spPr/>
        <p:txBody>
          <a:bodyPr/>
          <a:lstStyle/>
          <a:p>
            <a:fld id="{7E3EFFCD-2707-464E-8668-7D1BDDA9873E}" type="slidenum">
              <a:rPr lang="en-US" smtClean="0"/>
              <a:t>39</a:t>
            </a:fld>
            <a:endParaRPr lang="en-US"/>
          </a:p>
        </p:txBody>
      </p:sp>
    </p:spTree>
    <p:extLst>
      <p:ext uri="{BB962C8B-B14F-4D97-AF65-F5344CB8AC3E}">
        <p14:creationId xmlns:p14="http://schemas.microsoft.com/office/powerpoint/2010/main" val="10475924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when we look at the QA datasets published in the past two decades, (here is a list)</a:t>
            </a:r>
          </a:p>
          <a:p>
            <a:r>
              <a:rPr lang="en-US" dirty="0"/>
              <a:t>Evidently we’re building many datasets. Many more than what I am showing here. </a:t>
            </a:r>
          </a:p>
          <a:p>
            <a:r>
              <a:rPr lang="en-US" dirty="0"/>
              <a:t>But we do we publish datasets? </a:t>
            </a:r>
          </a:p>
          <a:p>
            <a:r>
              <a:rPr lang="en-US" dirty="0"/>
              <a:t>My understanding is that any new dataset offers at least one of the followings: …. </a:t>
            </a:r>
          </a:p>
          <a:p>
            <a:r>
              <a:rPr lang="en-US" dirty="0"/>
              <a:t> </a:t>
            </a:r>
          </a:p>
          <a:p>
            <a:endParaRPr lang="en-US" dirty="0"/>
          </a:p>
          <a:p>
            <a:endParaRPr lang="en-US" dirty="0"/>
          </a:p>
          <a:p>
            <a:endParaRPr lang="en-US" dirty="0"/>
          </a:p>
          <a:p>
            <a:r>
              <a:rPr lang="en-US" dirty="0"/>
              <a:t>And these two are not necessarily independent from each other; i.e., an evaluation protocol might suite only a certain types of reasoning challenges. </a:t>
            </a:r>
          </a:p>
          <a:p>
            <a:endParaRPr lang="en-US" dirty="0"/>
          </a:p>
          <a:p>
            <a:endParaRPr lang="en-US" dirty="0"/>
          </a:p>
        </p:txBody>
      </p:sp>
      <p:sp>
        <p:nvSpPr>
          <p:cNvPr id="4" name="Slide Number Placeholder 3"/>
          <p:cNvSpPr>
            <a:spLocks noGrp="1"/>
          </p:cNvSpPr>
          <p:nvPr>
            <p:ph type="sldNum" sz="quarter" idx="5"/>
          </p:nvPr>
        </p:nvSpPr>
        <p:spPr/>
        <p:txBody>
          <a:bodyPr/>
          <a:lstStyle/>
          <a:p>
            <a:fld id="{7E3EFFCD-2707-464E-8668-7D1BDDA9873E}" type="slidenum">
              <a:rPr lang="en-US" smtClean="0"/>
              <a:t>4</a:t>
            </a:fld>
            <a:endParaRPr lang="en-US"/>
          </a:p>
        </p:txBody>
      </p:sp>
    </p:spTree>
    <p:extLst>
      <p:ext uri="{BB962C8B-B14F-4D97-AF65-F5344CB8AC3E}">
        <p14:creationId xmlns:p14="http://schemas.microsoft.com/office/powerpoint/2010/main" val="260325470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sz="1200" b="0" i="0" u="none" strike="noStrike" kern="1200" dirty="0">
                <a:solidFill>
                  <a:schemeClr val="tx1"/>
                </a:solidFill>
                <a:effectLst/>
                <a:latin typeface="+mn-lt"/>
                <a:ea typeface="+mn-ea"/>
                <a:cs typeface="+mn-cs"/>
              </a:rPr>
            </a:br>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7E3EFFCD-2707-464E-8668-7D1BDDA9873E}" type="slidenum">
              <a:rPr lang="en-US" smtClean="0"/>
              <a:t>40</a:t>
            </a:fld>
            <a:endParaRPr lang="en-US"/>
          </a:p>
        </p:txBody>
      </p:sp>
    </p:spTree>
    <p:extLst>
      <p:ext uri="{BB962C8B-B14F-4D97-AF65-F5344CB8AC3E}">
        <p14:creationId xmlns:p14="http://schemas.microsoft.com/office/powerpoint/2010/main" val="194365800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E3EFFCD-2707-464E-8668-7D1BDDA9873E}" type="slidenum">
              <a:rPr lang="en-US" smtClean="0"/>
              <a:t>42</a:t>
            </a:fld>
            <a:endParaRPr lang="en-US"/>
          </a:p>
        </p:txBody>
      </p:sp>
    </p:spTree>
    <p:extLst>
      <p:ext uri="{BB962C8B-B14F-4D97-AF65-F5344CB8AC3E}">
        <p14:creationId xmlns:p14="http://schemas.microsoft.com/office/powerpoint/2010/main" val="410969283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E3EFFCD-2707-464E-8668-7D1BDDA9873E}" type="slidenum">
              <a:rPr lang="en-US" smtClean="0"/>
              <a:t>43</a:t>
            </a:fld>
            <a:endParaRPr lang="en-US"/>
          </a:p>
        </p:txBody>
      </p:sp>
    </p:spTree>
    <p:extLst>
      <p:ext uri="{BB962C8B-B14F-4D97-AF65-F5344CB8AC3E}">
        <p14:creationId xmlns:p14="http://schemas.microsoft.com/office/powerpoint/2010/main" val="230869886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E3EFFCD-2707-464E-8668-7D1BDDA9873E}" type="slidenum">
              <a:rPr lang="en-US" smtClean="0"/>
              <a:t>44</a:t>
            </a:fld>
            <a:endParaRPr lang="en-US"/>
          </a:p>
        </p:txBody>
      </p:sp>
    </p:spTree>
    <p:extLst>
      <p:ext uri="{BB962C8B-B14F-4D97-AF65-F5344CB8AC3E}">
        <p14:creationId xmlns:p14="http://schemas.microsoft.com/office/powerpoint/2010/main" val="128352209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first answer the question: Is the broad idea of benefiting from out-of-format training even viable?</a:t>
            </a:r>
          </a:p>
          <a:p>
            <a:endParaRPr lang="en-US" dirty="0"/>
          </a:p>
          <a:p>
            <a:r>
              <a:rPr lang="en-US" dirty="0"/>
              <a:t>For instance, is our intuition correct that an MC dataset can, in practice, benefit from training on an EX dataset?</a:t>
            </a:r>
          </a:p>
        </p:txBody>
      </p:sp>
      <p:sp>
        <p:nvSpPr>
          <p:cNvPr id="4" name="Slide Number Placeholder 3"/>
          <p:cNvSpPr>
            <a:spLocks noGrp="1"/>
          </p:cNvSpPr>
          <p:nvPr>
            <p:ph type="sldNum" sz="quarter" idx="5"/>
          </p:nvPr>
        </p:nvSpPr>
        <p:spPr/>
        <p:txBody>
          <a:bodyPr/>
          <a:lstStyle/>
          <a:p>
            <a:fld id="{7E3EFFCD-2707-464E-8668-7D1BDDA9873E}" type="slidenum">
              <a:rPr lang="en-US" smtClean="0"/>
              <a:t>45</a:t>
            </a:fld>
            <a:endParaRPr lang="en-US"/>
          </a:p>
        </p:txBody>
      </p:sp>
    </p:spTree>
    <p:extLst>
      <p:ext uri="{BB962C8B-B14F-4D97-AF65-F5344CB8AC3E}">
        <p14:creationId xmlns:p14="http://schemas.microsoft.com/office/powerpoint/2010/main" val="366373288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Brings us to the question of what happens when you mix multiple datasets?  </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7E3EFFCD-2707-464E-8668-7D1BDDA9873E}" type="slidenum">
              <a:rPr lang="en-US" smtClean="0"/>
              <a:t>46</a:t>
            </a:fld>
            <a:endParaRPr lang="en-US"/>
          </a:p>
        </p:txBody>
      </p:sp>
    </p:spTree>
    <p:extLst>
      <p:ext uri="{BB962C8B-B14F-4D97-AF65-F5344CB8AC3E}">
        <p14:creationId xmlns:p14="http://schemas.microsoft.com/office/powerpoint/2010/main" val="67048826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Fine-tuning of pre-trained language models has become the standard paradigm for building </a:t>
            </a:r>
            <a:r>
              <a:rPr lang="en-US" dirty="0" err="1"/>
              <a:t>datasetspecific</a:t>
            </a:r>
            <a:r>
              <a:rPr lang="en-US" dirty="0"/>
              <a:t> stat-of-the-art systems. </a:t>
            </a:r>
            <a:br>
              <a:rPr lang="en-US" dirty="0"/>
            </a:br>
            <a:r>
              <a:rPr lang="en-US" dirty="0"/>
              <a:t>The question we address here is: when it comes to QA, is there a value in using UNIFIEDQA as a starting point for fine-tuning, as opposed to a vanilla language model that has not seen other QA datasets before?</a:t>
            </a:r>
          </a:p>
          <a:p>
            <a:endParaRPr lang="en-US" dirty="0"/>
          </a:p>
          <a:p>
            <a:r>
              <a:rPr lang="en-US" dirty="0"/>
              <a:t>Here I am showing the results of fine-tine two systems.</a:t>
            </a:r>
          </a:p>
          <a:p>
            <a:endParaRPr lang="en-US" dirty="0"/>
          </a:p>
          <a:p>
            <a:br>
              <a:rPr lang="en-US" dirty="0"/>
            </a:br>
            <a:r>
              <a:rPr lang="en-US" dirty="0"/>
              <a:t>We see that fine-tuning on UNIFIEDQA consistently dominates fine-tuning on T5 and BART, respectively. </a:t>
            </a:r>
          </a:p>
          <a:p>
            <a:r>
              <a:rPr lang="en-US" dirty="0"/>
              <a:t>It also dominates the best previous scores on the datasets. Intuitively, since UNIFIEDQA has seen different formats, it should be positioned to achieve higher scores after a little fine-tuning, compared to fine-tuning on a vanilla T5 or BART model. </a:t>
            </a:r>
          </a:p>
          <a:p>
            <a:r>
              <a:rPr lang="en-US" dirty="0"/>
              <a:t>This could be especially effective when a user has limited training data for a target QA task</a:t>
            </a:r>
            <a:br>
              <a:rPr lang="en-US" dirty="0"/>
            </a:br>
            <a:r>
              <a:rPr lang="en-US" dirty="0"/>
              <a:t>This also highlights that the effectiveness of </a:t>
            </a:r>
            <a:r>
              <a:rPr lang="en-US" dirty="0" err="1"/>
              <a:t>crossformat</a:t>
            </a:r>
            <a:r>
              <a:rPr lang="en-US" dirty="0"/>
              <a:t> training is not limited only to T5, but is rather a general trend for text-to-text architectures.</a:t>
            </a:r>
          </a:p>
          <a:p>
            <a:endParaRPr lang="en-US" dirty="0"/>
          </a:p>
        </p:txBody>
      </p:sp>
      <p:sp>
        <p:nvSpPr>
          <p:cNvPr id="4" name="Slide Number Placeholder 3"/>
          <p:cNvSpPr>
            <a:spLocks noGrp="1"/>
          </p:cNvSpPr>
          <p:nvPr>
            <p:ph type="sldNum" sz="quarter" idx="5"/>
          </p:nvPr>
        </p:nvSpPr>
        <p:spPr/>
        <p:txBody>
          <a:bodyPr/>
          <a:lstStyle/>
          <a:p>
            <a:fld id="{15E438F2-796D-4542-A64A-55FC71FAA1A2}" type="slidenum">
              <a:rPr lang="en-US" smtClean="0"/>
              <a:t>47</a:t>
            </a:fld>
            <a:endParaRPr lang="en-US"/>
          </a:p>
        </p:txBody>
      </p:sp>
    </p:spTree>
    <p:extLst>
      <p:ext uri="{BB962C8B-B14F-4D97-AF65-F5344CB8AC3E}">
        <p14:creationId xmlns:p14="http://schemas.microsoft.com/office/powerpoint/2010/main" val="357475126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Fine-tuning of pre-trained language models has become the standard paradigm for building </a:t>
            </a:r>
            <a:r>
              <a:rPr lang="en-US" dirty="0" err="1"/>
              <a:t>datasetspecific</a:t>
            </a:r>
            <a:r>
              <a:rPr lang="en-US" dirty="0"/>
              <a:t> stat-of-the-art systems (Devlin et al., 2019; Liu et al., 2019). The question we address here is: when it comes to QA, is there a value in using UNIFIEDQA as a starting point for fine-tuning, as opposed to a vanilla language model that has not seen other QA datasets before?</a:t>
            </a:r>
          </a:p>
          <a:p>
            <a:endParaRPr lang="en-US" dirty="0"/>
          </a:p>
          <a:p>
            <a:r>
              <a:rPr lang="en-US" dirty="0"/>
              <a:t>To address question, we fine-tune each of UNIFIEDQA, T5, and BART on several datasets by selecting the best check point on the dev set, and evaluating on the test set. </a:t>
            </a:r>
            <a:br>
              <a:rPr lang="en-US" dirty="0"/>
            </a:br>
            <a:r>
              <a:rPr lang="en-US" dirty="0"/>
              <a:t>The columns indicate the evaluation on the test set corresponding to the data that was used for training.</a:t>
            </a:r>
            <a:br>
              <a:rPr lang="en-US" dirty="0"/>
            </a:br>
            <a:br>
              <a:rPr lang="en-US" dirty="0"/>
            </a:br>
            <a:r>
              <a:rPr lang="en-US" dirty="0"/>
              <a:t>with “w/ IR” tags. We use the same IR sentences as used by the baselines</a:t>
            </a:r>
            <a:br>
              <a:rPr lang="en-US" dirty="0"/>
            </a:br>
            <a:br>
              <a:rPr lang="en-US" dirty="0"/>
            </a:br>
            <a:r>
              <a:rPr lang="en-US" dirty="0"/>
              <a:t>We see that fine-tuning on UNIFIEDQA consistently dominates fine-tuning on T5 and BART, respectively. It also dominates the best previous scores on the datasets. Intuitively, since UNIFIEDQA has seen different formats, it should be positioned to achieve higher scores after a little fine-tuning, compared to fine-tuning on a vanilla T5 or BART model. This could be especially effective when a user has limited training data for a target QA task (also shown in Appendix A.6.) This also highlights that the effectiveness of </a:t>
            </a:r>
            <a:r>
              <a:rPr lang="en-US" dirty="0" err="1"/>
              <a:t>crossformat</a:t>
            </a:r>
            <a:r>
              <a:rPr lang="en-US" dirty="0"/>
              <a:t> training is not limited only to T5, but is rather a general trend for text-to-text architectures.</a:t>
            </a:r>
          </a:p>
        </p:txBody>
      </p:sp>
      <p:sp>
        <p:nvSpPr>
          <p:cNvPr id="4" name="Slide Number Placeholder 3"/>
          <p:cNvSpPr>
            <a:spLocks noGrp="1"/>
          </p:cNvSpPr>
          <p:nvPr>
            <p:ph type="sldNum" sz="quarter" idx="5"/>
          </p:nvPr>
        </p:nvSpPr>
        <p:spPr/>
        <p:txBody>
          <a:bodyPr/>
          <a:lstStyle/>
          <a:p>
            <a:fld id="{7E3EFFCD-2707-464E-8668-7D1BDDA9873E}" type="slidenum">
              <a:rPr lang="en-US" smtClean="0"/>
              <a:t>48</a:t>
            </a:fld>
            <a:endParaRPr lang="en-US"/>
          </a:p>
        </p:txBody>
      </p:sp>
    </p:spTree>
    <p:extLst>
      <p:ext uri="{BB962C8B-B14F-4D97-AF65-F5344CB8AC3E}">
        <p14:creationId xmlns:p14="http://schemas.microsoft.com/office/powerpoint/2010/main" val="145529615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Fine-tuning of pre-trained language models has become the standard paradigm for building </a:t>
            </a:r>
            <a:r>
              <a:rPr lang="en-US" dirty="0" err="1"/>
              <a:t>datasetspecific</a:t>
            </a:r>
            <a:r>
              <a:rPr lang="en-US" dirty="0"/>
              <a:t> stat-of-the-art systems (Devlin et al., 2019; Liu et al., 2019). The question we address here is: when it comes to QA, is there a value in using UNIFIEDQA as a starting point for fine-tuning, as opposed to a vanilla language model that has not seen other QA datasets before?</a:t>
            </a:r>
          </a:p>
          <a:p>
            <a:endParaRPr lang="en-US" dirty="0"/>
          </a:p>
          <a:p>
            <a:r>
              <a:rPr lang="en-US" dirty="0"/>
              <a:t>To address question, we fine-tune each of UNIFIEDQA, T5, and BART on several datasets by selecting the best check point on the dev set, and evaluating on the test set. </a:t>
            </a:r>
            <a:br>
              <a:rPr lang="en-US" dirty="0"/>
            </a:br>
            <a:r>
              <a:rPr lang="en-US" dirty="0"/>
              <a:t>The columns indicate the evaluation on the test set corresponding to the data that was used for training.</a:t>
            </a:r>
            <a:br>
              <a:rPr lang="en-US" dirty="0"/>
            </a:br>
            <a:br>
              <a:rPr lang="en-US" dirty="0"/>
            </a:br>
            <a:r>
              <a:rPr lang="en-US" dirty="0"/>
              <a:t>with “w/ IR” tags. We use the same IR sentences as used by the baselines</a:t>
            </a:r>
            <a:br>
              <a:rPr lang="en-US" dirty="0"/>
            </a:br>
            <a:br>
              <a:rPr lang="en-US" dirty="0"/>
            </a:br>
            <a:r>
              <a:rPr lang="en-US" dirty="0"/>
              <a:t>We see that fine-tuning on UNIFIEDQA consistently dominates fine-tuning on T5 and BART, respectively. It also dominates the best previous scores on the datasets. Intuitively, since UNIFIEDQA has seen different formats, it should be positioned to achieve higher scores after a little fine-tuning, compared to fine-tuning on a vanilla T5 or BART model. This could be especially effective when a user has limited training data for a target QA task (also shown in Appendix A.6.) This also highlights that the effectiveness of </a:t>
            </a:r>
            <a:r>
              <a:rPr lang="en-US" dirty="0" err="1"/>
              <a:t>crossformat</a:t>
            </a:r>
            <a:r>
              <a:rPr lang="en-US" dirty="0"/>
              <a:t> training is not limited only to T5, but is rather a general trend for text-to-text architectures.</a:t>
            </a:r>
          </a:p>
        </p:txBody>
      </p:sp>
      <p:sp>
        <p:nvSpPr>
          <p:cNvPr id="4" name="Slide Number Placeholder 3"/>
          <p:cNvSpPr>
            <a:spLocks noGrp="1"/>
          </p:cNvSpPr>
          <p:nvPr>
            <p:ph type="sldNum" sz="quarter" idx="5"/>
          </p:nvPr>
        </p:nvSpPr>
        <p:spPr/>
        <p:txBody>
          <a:bodyPr/>
          <a:lstStyle/>
          <a:p>
            <a:fld id="{7E3EFFCD-2707-464E-8668-7D1BDDA9873E}" type="slidenum">
              <a:rPr lang="en-US" smtClean="0"/>
              <a:t>49</a:t>
            </a:fld>
            <a:endParaRPr lang="en-US"/>
          </a:p>
        </p:txBody>
      </p:sp>
    </p:spTree>
    <p:extLst>
      <p:ext uri="{BB962C8B-B14F-4D97-AF65-F5344CB8AC3E}">
        <p14:creationId xmlns:p14="http://schemas.microsoft.com/office/powerpoint/2010/main" val="33480817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For example, the </a:t>
            </a:r>
            <a:r>
              <a:rPr lang="en-US" sz="1200" b="0" i="0" u="none" strike="noStrike" kern="1200" dirty="0" err="1">
                <a:solidFill>
                  <a:schemeClr val="tx1"/>
                </a:solidFill>
                <a:effectLst/>
                <a:latin typeface="+mn-lt"/>
                <a:ea typeface="+mn-ea"/>
                <a:cs typeface="+mn-cs"/>
              </a:rPr>
              <a:t>SQuAD</a:t>
            </a:r>
            <a:r>
              <a:rPr lang="en-US" sz="1200" b="0" i="0" u="none" strike="noStrike" kern="1200" dirty="0">
                <a:solidFill>
                  <a:schemeClr val="tx1"/>
                </a:solidFill>
                <a:effectLst/>
                <a:latin typeface="+mn-lt"/>
                <a:ea typeface="+mn-ea"/>
                <a:cs typeface="+mn-cs"/>
              </a:rPr>
              <a:t> dataset popularized the extractive format, where </a:t>
            </a:r>
            <a:r>
              <a:rPr lang="en-US" sz="1200" b="1" i="0" u="none" strike="noStrike" kern="1200" dirty="0">
                <a:solidFill>
                  <a:schemeClr val="tx1"/>
                </a:solidFill>
                <a:effectLst/>
                <a:latin typeface="+mn-lt"/>
                <a:ea typeface="+mn-ea"/>
                <a:cs typeface="+mn-cs"/>
              </a:rPr>
              <a:t>each question question comes with </a:t>
            </a:r>
            <a:r>
              <a:rPr lang="en-US" sz="1200" b="0" i="0" u="none" strike="noStrike" kern="1200" dirty="0">
                <a:solidFill>
                  <a:schemeClr val="tx1"/>
                </a:solidFill>
                <a:effectLst/>
                <a:latin typeface="+mn-lt"/>
                <a:ea typeface="+mn-ea"/>
                <a:cs typeface="+mn-cs"/>
              </a:rPr>
              <a:t>accompanying paragraph is supposed to contain explicitly contain the answer to the question.</a:t>
            </a:r>
          </a:p>
          <a:p>
            <a:r>
              <a:rPr lang="en-US" sz="1200" b="0" i="0" u="none" strike="noStrike" kern="1200" dirty="0">
                <a:solidFill>
                  <a:schemeClr val="tx1"/>
                </a:solidFill>
                <a:effectLst/>
                <a:latin typeface="+mn-lt"/>
                <a:ea typeface="+mn-ea"/>
                <a:cs typeface="+mn-cs"/>
              </a:rPr>
              <a:t>(read the question) .. The answer is this number which can be extracted from the paragraph. </a:t>
            </a:r>
          </a:p>
          <a:p>
            <a:endParaRPr lang="en-US" dirty="0"/>
          </a:p>
        </p:txBody>
      </p:sp>
      <p:sp>
        <p:nvSpPr>
          <p:cNvPr id="4" name="Slide Number Placeholder 3"/>
          <p:cNvSpPr>
            <a:spLocks noGrp="1"/>
          </p:cNvSpPr>
          <p:nvPr>
            <p:ph type="sldNum" sz="quarter" idx="5"/>
          </p:nvPr>
        </p:nvSpPr>
        <p:spPr/>
        <p:txBody>
          <a:bodyPr/>
          <a:lstStyle/>
          <a:p>
            <a:fld id="{7E3EFFCD-2707-464E-8668-7D1BDDA9873E}" type="slidenum">
              <a:rPr lang="en-US" smtClean="0"/>
              <a:t>5</a:t>
            </a:fld>
            <a:endParaRPr lang="en-US"/>
          </a:p>
        </p:txBody>
      </p:sp>
    </p:spTree>
    <p:extLst>
      <p:ext uri="{BB962C8B-B14F-4D97-AF65-F5344CB8AC3E}">
        <p14:creationId xmlns:p14="http://schemas.microsoft.com/office/powerpoint/2010/main" val="15500640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Similarly, multiple-choice questions should be a a familiar variant of QA for us; </a:t>
            </a:r>
          </a:p>
          <a:p>
            <a:pPr marL="171450" indent="-171450">
              <a:buFont typeface="Arial" panose="020B0604020202020204" pitchFamily="34" charset="0"/>
              <a:buChar char="•"/>
            </a:pPr>
            <a:r>
              <a:rPr lang="en-US" dirty="0"/>
              <a:t>A question is supplemented with a bunch of candidate answers</a:t>
            </a:r>
          </a:p>
          <a:p>
            <a:pPr marL="171450" indent="-171450">
              <a:buFont typeface="Arial" panose="020B0604020202020204" pitchFamily="34" charset="0"/>
              <a:buChar char="•"/>
            </a:pPr>
            <a:r>
              <a:rPr lang="en-US" dirty="0"/>
              <a:t>And the expected output is exactly one of the candidate answers. </a:t>
            </a:r>
          </a:p>
        </p:txBody>
      </p:sp>
      <p:sp>
        <p:nvSpPr>
          <p:cNvPr id="4" name="Slide Number Placeholder 3"/>
          <p:cNvSpPr>
            <a:spLocks noGrp="1"/>
          </p:cNvSpPr>
          <p:nvPr>
            <p:ph type="sldNum" sz="quarter" idx="5"/>
          </p:nvPr>
        </p:nvSpPr>
        <p:spPr/>
        <p:txBody>
          <a:bodyPr/>
          <a:lstStyle/>
          <a:p>
            <a:fld id="{7E3EFFCD-2707-464E-8668-7D1BDDA9873E}" type="slidenum">
              <a:rPr lang="en-US" smtClean="0"/>
              <a:t>6</a:t>
            </a:fld>
            <a:endParaRPr lang="en-US"/>
          </a:p>
        </p:txBody>
      </p:sp>
    </p:spTree>
    <p:extLst>
      <p:ext uri="{BB962C8B-B14F-4D97-AF65-F5344CB8AC3E}">
        <p14:creationId xmlns:p14="http://schemas.microsoft.com/office/powerpoint/2010/main" val="31571397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I have told you about the task and our setting, let me be explicit about several key terms I am using throughout, just to make sure we’re clear about the terminology. </a:t>
            </a:r>
          </a:p>
          <a:p>
            <a:endParaRPr lang="en-US" dirty="0"/>
          </a:p>
          <a:p>
            <a:r>
              <a:rPr lang="en-US" dirty="0"/>
              <a:t>As I defined earlier, I consider QA a task; (read) </a:t>
            </a:r>
          </a:p>
          <a:p>
            <a:endParaRPr lang="en-US" dirty="0"/>
          </a:p>
          <a:p>
            <a:r>
              <a:rPr lang="en-US" dirty="0"/>
              <a:t>Format (or, version, setting) is a variant of QA with a set of assumptions made about input and output.  </a:t>
            </a:r>
          </a:p>
          <a:p>
            <a:r>
              <a:rPr lang="en-US" dirty="0"/>
              <a:t> - For example, </a:t>
            </a:r>
            <a:r>
              <a:rPr lang="en-US" dirty="0" err="1"/>
              <a:t>commonsenseqa</a:t>
            </a:r>
            <a:r>
              <a:rPr lang="en-US" dirty="0"/>
              <a:t> is defined in terms of multiple-choice format, a particular variant of QA; or </a:t>
            </a:r>
            <a:r>
              <a:rPr lang="en-US" dirty="0" err="1"/>
              <a:t>BoolQ</a:t>
            </a:r>
            <a:r>
              <a:rPr lang="en-US" dirty="0"/>
              <a:t> is another dataset with </a:t>
            </a:r>
            <a:r>
              <a:rPr lang="en-US" dirty="0" err="1"/>
              <a:t>YesNo</a:t>
            </a:r>
            <a:r>
              <a:rPr lang="en-US" dirty="0"/>
              <a:t> format, and so on.</a:t>
            </a:r>
          </a:p>
          <a:p>
            <a:br>
              <a:rPr lang="en-US" dirty="0"/>
            </a:br>
            <a:r>
              <a:rPr lang="en-US" dirty="0"/>
              <a:t>- Format is something that is defined by datasets. </a:t>
            </a:r>
          </a:p>
          <a:p>
            <a:r>
              <a:rPr lang="en-US" dirty="0"/>
              <a:t> - And it is often a necessity for efficient evaluation of the given reasoning problem. For example, </a:t>
            </a:r>
            <a:r>
              <a:rPr lang="en-US" dirty="0" err="1"/>
              <a:t>Commonsenseqa</a:t>
            </a:r>
            <a:r>
              <a:rPr lang="en-US" dirty="0"/>
              <a:t> being a multiple-choice format makes it easy to evaluated it automatically.</a:t>
            </a:r>
          </a:p>
          <a:p>
            <a:r>
              <a:rPr lang="en-US" dirty="0"/>
              <a:t> - certain reasoning task are more convenient to be evaluated as a certain format; e.g., it might not make much sense to formulate </a:t>
            </a:r>
            <a:r>
              <a:rPr lang="en-US" dirty="0" err="1"/>
              <a:t>commonsenseqa</a:t>
            </a:r>
            <a:r>
              <a:rPr lang="en-US" dirty="0"/>
              <a:t> dataset as an extractive format.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With the terminology defined, let’s talk about the progress of the field. </a:t>
            </a:r>
          </a:p>
        </p:txBody>
      </p:sp>
      <p:sp>
        <p:nvSpPr>
          <p:cNvPr id="4" name="Slide Number Placeholder 3"/>
          <p:cNvSpPr>
            <a:spLocks noGrp="1"/>
          </p:cNvSpPr>
          <p:nvPr>
            <p:ph type="sldNum" sz="quarter" idx="5"/>
          </p:nvPr>
        </p:nvSpPr>
        <p:spPr/>
        <p:txBody>
          <a:bodyPr/>
          <a:lstStyle/>
          <a:p>
            <a:fld id="{7E3EFFCD-2707-464E-8668-7D1BDDA9873E}" type="slidenum">
              <a:rPr lang="en-US" smtClean="0"/>
              <a:t>7</a:t>
            </a:fld>
            <a:endParaRPr lang="en-US"/>
          </a:p>
        </p:txBody>
      </p:sp>
    </p:spTree>
    <p:extLst>
      <p:ext uri="{BB962C8B-B14F-4D97-AF65-F5344CB8AC3E}">
        <p14:creationId xmlns:p14="http://schemas.microsoft.com/office/powerpoint/2010/main" val="15457773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With respect to our progress in the field, one point that many of us would probably agree is the generality of the representation techniques today. </a:t>
            </a:r>
          </a:p>
          <a:p>
            <a:r>
              <a:rPr lang="en-US" sz="1200" b="0" i="0" u="none" strike="noStrike" kern="1200" dirty="0">
                <a:solidFill>
                  <a:schemeClr val="tx1"/>
                </a:solidFill>
                <a:effectLst/>
                <a:latin typeface="+mn-lt"/>
                <a:ea typeface="+mn-ea"/>
                <a:cs typeface="+mn-cs"/>
              </a:rPr>
              <a:t>On the right you see a picture from QA paper of 20 years ago. You can see sorts of specialized models (parser, question type recognizer, world knowledge axioms, </a:t>
            </a:r>
            <a:r>
              <a:rPr lang="en-US" sz="1200" b="0" i="0" u="none" strike="noStrike" kern="1200" dirty="0" err="1">
                <a:solidFill>
                  <a:schemeClr val="tx1"/>
                </a:solidFill>
                <a:effectLst/>
                <a:latin typeface="+mn-lt"/>
                <a:ea typeface="+mn-ea"/>
                <a:cs typeface="+mn-cs"/>
              </a:rPr>
              <a:t>etc</a:t>
            </a:r>
            <a:r>
              <a:rPr lang="en-US" sz="1200" b="0" i="0" u="none" strike="noStrike" kern="1200" dirty="0">
                <a:solidFill>
                  <a:schemeClr val="tx1"/>
                </a:solidFill>
                <a:effectLst/>
                <a:latin typeface="+mn-lt"/>
                <a:ea typeface="+mn-ea"/>
                <a:cs typeface="+mn-cs"/>
              </a:rPr>
              <a:t>) that they had to use internally to build a representation for their QA model.</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Now all that you have to do is to download your favorite </a:t>
            </a:r>
            <a:r>
              <a:rPr lang="en-US" sz="1200" b="0" i="0" u="none" strike="noStrike" kern="1200" dirty="0" err="1">
                <a:solidFill>
                  <a:schemeClr val="tx1"/>
                </a:solidFill>
                <a:effectLst/>
                <a:latin typeface="+mn-lt"/>
                <a:ea typeface="+mn-ea"/>
                <a:cs typeface="+mn-cs"/>
              </a:rPr>
              <a:t>muppet</a:t>
            </a:r>
            <a:r>
              <a:rPr lang="en-US" sz="1200" b="0" i="0" u="none" strike="noStrike" kern="1200" dirty="0">
                <a:solidFill>
                  <a:schemeClr val="tx1"/>
                </a:solidFill>
                <a:effectLst/>
                <a:latin typeface="+mn-lt"/>
                <a:ea typeface="+mn-ea"/>
                <a:cs typeface="+mn-cs"/>
              </a:rPr>
              <a:t>, feed it the input, and devise a task-specific output for it.</a:t>
            </a:r>
          </a:p>
        </p:txBody>
      </p:sp>
      <p:sp>
        <p:nvSpPr>
          <p:cNvPr id="4" name="Slide Number Placeholder 3"/>
          <p:cNvSpPr>
            <a:spLocks noGrp="1"/>
          </p:cNvSpPr>
          <p:nvPr>
            <p:ph type="sldNum" sz="quarter" idx="5"/>
          </p:nvPr>
        </p:nvSpPr>
        <p:spPr/>
        <p:txBody>
          <a:bodyPr/>
          <a:lstStyle/>
          <a:p>
            <a:fld id="{7E3EFFCD-2707-464E-8668-7D1BDDA9873E}" type="slidenum">
              <a:rPr lang="en-US" smtClean="0"/>
              <a:t>8</a:t>
            </a:fld>
            <a:endParaRPr lang="en-US"/>
          </a:p>
        </p:txBody>
      </p:sp>
    </p:spTree>
    <p:extLst>
      <p:ext uri="{BB962C8B-B14F-4D97-AF65-F5344CB8AC3E}">
        <p14:creationId xmlns:p14="http://schemas.microsoft.com/office/powerpoint/2010/main" val="24460319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When it comes to negatives aspects of our progress, there is a lot to talk about. </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The issue that is more relevant to our focus here is about the design assumptions that we include in our QA models, often in their last layers.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kern="1200" dirty="0">
                <a:solidFill>
                  <a:schemeClr val="tx1"/>
                </a:solidFill>
                <a:effectLst/>
                <a:latin typeface="+mn-lt"/>
                <a:ea typeface="+mn-ea"/>
                <a:cs typeface="+mn-cs"/>
              </a:rPr>
              <a:t>Somehow our field, has accepted that it is okay to encode format-specific assumptions of datasets. </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kern="1200" dirty="0">
                <a:solidFill>
                  <a:schemeClr val="tx1"/>
                </a:solidFill>
                <a:effectLst/>
                <a:latin typeface="+mn-lt"/>
                <a:ea typeface="+mn-ea"/>
                <a:cs typeface="+mn-cs"/>
              </a:rPr>
              <a:t>For example: people who solve yes/no datasets (read)</a:t>
            </a:r>
          </a:p>
          <a:p>
            <a:pPr marL="628650" lvl="1"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We (the community) frequently exploit some of these assumptions that move them away from the broad definition QA.</a:t>
            </a:r>
          </a:p>
          <a:p>
            <a:pPr marL="171450" indent="-171450">
              <a:buFont typeface="Arial" panose="020B0604020202020204" pitchFamily="34" charset="0"/>
              <a:buChar char="•"/>
            </a:pPr>
            <a:endParaRPr lang="en-US" sz="1200" b="0" i="0" u="none" strike="noStrike"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And there are consequence to such designs; </a:t>
            </a:r>
          </a:p>
          <a:p>
            <a:pPr marL="628650" lvl="1"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A format-specific assumptions create hard barriers for generalization of the systems across formats. </a:t>
            </a:r>
          </a:p>
          <a:p>
            <a:pPr marL="1085850" lvl="2"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A system engineered for YN cannot run on </a:t>
            </a:r>
            <a:r>
              <a:rPr lang="en-US" sz="1200" b="0" i="0" u="none" strike="noStrike" kern="1200" dirty="0" err="1">
                <a:solidFill>
                  <a:schemeClr val="tx1"/>
                </a:solidFill>
                <a:effectLst/>
                <a:latin typeface="+mn-lt"/>
                <a:ea typeface="+mn-ea"/>
                <a:cs typeface="+mn-cs"/>
              </a:rPr>
              <a:t>SQuAD</a:t>
            </a:r>
            <a:r>
              <a:rPr lang="en-US" sz="1200" b="0" i="0" u="none" strike="noStrike" kern="1200" dirty="0">
                <a:solidFill>
                  <a:schemeClr val="tx1"/>
                </a:solidFill>
                <a:effectLst/>
                <a:latin typeface="+mn-lt"/>
                <a:ea typeface="+mn-ea"/>
                <a:cs typeface="+mn-cs"/>
              </a:rPr>
              <a:t> questions.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There is also a missed opportunity here; as I will show later, QA systems trained with seemingly different formats could benefit each other.</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7E3EFFCD-2707-464E-8668-7D1BDDA9873E}" type="slidenum">
              <a:rPr lang="en-US" smtClean="0"/>
              <a:t>9</a:t>
            </a:fld>
            <a:endParaRPr lang="en-US"/>
          </a:p>
        </p:txBody>
      </p:sp>
    </p:spTree>
    <p:extLst>
      <p:ext uri="{BB962C8B-B14F-4D97-AF65-F5344CB8AC3E}">
        <p14:creationId xmlns:p14="http://schemas.microsoft.com/office/powerpoint/2010/main" val="398282389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lumMod val="75000"/>
          </a:schemeClr>
        </a:solidFill>
        <a:effectLst/>
      </p:bgPr>
    </p:bg>
    <p:spTree>
      <p:nvGrpSpPr>
        <p:cNvPr id="1" name=""/>
        <p:cNvGrpSpPr/>
        <p:nvPr/>
      </p:nvGrpSpPr>
      <p:grpSpPr>
        <a:xfrm>
          <a:off x="0" y="0"/>
          <a:ext cx="0" cy="0"/>
          <a:chOff x="0" y="0"/>
          <a:chExt cx="0" cy="0"/>
        </a:xfrm>
      </p:grpSpPr>
      <p:pic>
        <p:nvPicPr>
          <p:cNvPr id="3" name="Picture 4" descr="A picture containing drawing&#10;&#10;Description automatically generated">
            <a:extLst>
              <a:ext uri="{FF2B5EF4-FFF2-40B4-BE49-F238E27FC236}">
                <a16:creationId xmlns:a16="http://schemas.microsoft.com/office/drawing/2014/main" id="{952A4547-9516-B840-B0FA-017A16448E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81438" y="2032000"/>
            <a:ext cx="4010025" cy="1909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hasCustomPrompt="1"/>
          </p:nvPr>
        </p:nvSpPr>
        <p:spPr>
          <a:xfrm>
            <a:off x="1524000" y="4389120"/>
            <a:ext cx="9144000" cy="1517904"/>
          </a:xfrm>
          <a:prstGeom prst="rect">
            <a:avLst/>
          </a:prstGeom>
        </p:spPr>
        <p:txBody>
          <a:bodyPr anchor="t">
            <a:normAutofit/>
          </a:bodyPr>
          <a:lstStyle>
            <a:lvl1pPr algn="ctr">
              <a:defRPr sz="5400">
                <a:solidFill>
                  <a:schemeClr val="bg1"/>
                </a:solidFill>
              </a:defRPr>
            </a:lvl1pPr>
          </a:lstStyle>
          <a:p>
            <a:r>
              <a:rPr lang="en-US" dirty="0"/>
              <a:t>Slide Master Title Here</a:t>
            </a:r>
          </a:p>
        </p:txBody>
      </p:sp>
      <p:pic>
        <p:nvPicPr>
          <p:cNvPr id="4" name="Picture 7">
            <a:extLst>
              <a:ext uri="{FF2B5EF4-FFF2-40B4-BE49-F238E27FC236}">
                <a16:creationId xmlns:a16="http://schemas.microsoft.com/office/drawing/2014/main" id="{84AEFA95-B778-5C49-A6CC-3F75A488B006}"/>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l="9033" b="39491"/>
          <a:stretch>
            <a:fillRect/>
          </a:stretch>
        </p:blipFill>
        <p:spPr bwMode="auto">
          <a:xfrm rot="5400000">
            <a:off x="-2291556" y="2291556"/>
            <a:ext cx="6059488" cy="147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664249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25B874F-B7D2-B047-8177-49C1A9D4C66D}"/>
              </a:ext>
            </a:extLst>
          </p:cNvPr>
          <p:cNvSpPr/>
          <p:nvPr/>
        </p:nvSpPr>
        <p:spPr>
          <a:xfrm>
            <a:off x="6096000" y="0"/>
            <a:ext cx="6096000" cy="6858000"/>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chemeClr val="bg1"/>
              </a:solidFill>
            </a:endParaRPr>
          </a:p>
        </p:txBody>
      </p:sp>
      <p:pic>
        <p:nvPicPr>
          <p:cNvPr id="6" name="Picture 7" descr="A picture containing drawing&#10;&#10;Description automatically generated">
            <a:extLst>
              <a:ext uri="{FF2B5EF4-FFF2-40B4-BE49-F238E27FC236}">
                <a16:creationId xmlns:a16="http://schemas.microsoft.com/office/drawing/2014/main" id="{734A7957-AF96-5247-A6A8-A19D59CF25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66463" y="6296025"/>
            <a:ext cx="76835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8">
            <a:extLst>
              <a:ext uri="{FF2B5EF4-FFF2-40B4-BE49-F238E27FC236}">
                <a16:creationId xmlns:a16="http://schemas.microsoft.com/office/drawing/2014/main" id="{5F090DB0-7C99-D94C-984C-284A77EA5853}"/>
              </a:ext>
            </a:extLst>
          </p:cNvPr>
          <p:cNvSpPr txBox="1">
            <a:spLocks noChangeArrowheads="1"/>
          </p:cNvSpPr>
          <p:nvPr/>
        </p:nvSpPr>
        <p:spPr bwMode="auto">
          <a:xfrm>
            <a:off x="6648450" y="358775"/>
            <a:ext cx="5065713" cy="593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marL="228600" indent="-228600">
              <a:defRPr>
                <a:solidFill>
                  <a:schemeClr val="tx1"/>
                </a:solidFill>
                <a:latin typeface="Corbel" panose="020B0503020204020204" pitchFamily="34" charset="0"/>
              </a:defRPr>
            </a:lvl1pPr>
            <a:lvl2pPr marL="742950" indent="-285750">
              <a:defRPr>
                <a:solidFill>
                  <a:schemeClr val="tx1"/>
                </a:solidFill>
                <a:latin typeface="Corbel" panose="020B0503020204020204" pitchFamily="34" charset="0"/>
              </a:defRPr>
            </a:lvl2pPr>
            <a:lvl3pPr marL="1143000" indent="-228600">
              <a:defRPr>
                <a:solidFill>
                  <a:schemeClr val="tx1"/>
                </a:solidFill>
                <a:latin typeface="Corbel" panose="020B0503020204020204" pitchFamily="34" charset="0"/>
              </a:defRPr>
            </a:lvl3pPr>
            <a:lvl4pPr marL="1600200" indent="-228600">
              <a:defRPr>
                <a:solidFill>
                  <a:schemeClr val="tx1"/>
                </a:solidFill>
                <a:latin typeface="Corbel" panose="020B0503020204020204" pitchFamily="34" charset="0"/>
              </a:defRPr>
            </a:lvl4pPr>
            <a:lvl5pPr marL="2057400" indent="-228600">
              <a:defRPr>
                <a:solidFill>
                  <a:schemeClr val="tx1"/>
                </a:solidFill>
                <a:latin typeface="Corbel" panose="020B0503020204020204" pitchFamily="34" charset="0"/>
              </a:defRPr>
            </a:lvl5pPr>
            <a:lvl6pPr marL="2514600" indent="-228600" fontAlgn="base">
              <a:spcBef>
                <a:spcPct val="0"/>
              </a:spcBef>
              <a:spcAft>
                <a:spcPct val="0"/>
              </a:spcAft>
              <a:defRPr>
                <a:solidFill>
                  <a:schemeClr val="tx1"/>
                </a:solidFill>
                <a:latin typeface="Corbel" panose="020B0503020204020204" pitchFamily="34" charset="0"/>
              </a:defRPr>
            </a:lvl6pPr>
            <a:lvl7pPr marL="2971800" indent="-228600" fontAlgn="base">
              <a:spcBef>
                <a:spcPct val="0"/>
              </a:spcBef>
              <a:spcAft>
                <a:spcPct val="0"/>
              </a:spcAft>
              <a:defRPr>
                <a:solidFill>
                  <a:schemeClr val="tx1"/>
                </a:solidFill>
                <a:latin typeface="Corbel" panose="020B0503020204020204" pitchFamily="34" charset="0"/>
              </a:defRPr>
            </a:lvl7pPr>
            <a:lvl8pPr marL="3429000" indent="-228600" fontAlgn="base">
              <a:spcBef>
                <a:spcPct val="0"/>
              </a:spcBef>
              <a:spcAft>
                <a:spcPct val="0"/>
              </a:spcAft>
              <a:defRPr>
                <a:solidFill>
                  <a:schemeClr val="tx1"/>
                </a:solidFill>
                <a:latin typeface="Corbel" panose="020B0503020204020204" pitchFamily="34" charset="0"/>
              </a:defRPr>
            </a:lvl8pPr>
            <a:lvl9pPr marL="3886200" indent="-228600" fontAlgn="base">
              <a:spcBef>
                <a:spcPct val="0"/>
              </a:spcBef>
              <a:spcAft>
                <a:spcPct val="0"/>
              </a:spcAft>
              <a:defRPr>
                <a:solidFill>
                  <a:schemeClr val="tx1"/>
                </a:solidFill>
                <a:latin typeface="Corbel" panose="020B0503020204020204" pitchFamily="34" charset="0"/>
              </a:defRPr>
            </a:lvl9pPr>
          </a:lstStyle>
          <a:p>
            <a:pPr eaLnBrk="1" hangingPunct="1">
              <a:lnSpc>
                <a:spcPct val="90000"/>
              </a:lnSpc>
              <a:spcBef>
                <a:spcPts val="1000"/>
              </a:spcBef>
              <a:buFont typeface="Arial" panose="020B0604020202020204" pitchFamily="34" charset="0"/>
              <a:buChar char="•"/>
            </a:pPr>
            <a:r>
              <a:rPr lang="en-US" altLang="en-US" sz="2800">
                <a:solidFill>
                  <a:schemeClr val="bg1"/>
                </a:solidFill>
              </a:rPr>
              <a:t>Click to edit Master text styles</a:t>
            </a:r>
          </a:p>
          <a:p>
            <a:pPr eaLnBrk="1" hangingPunct="1">
              <a:lnSpc>
                <a:spcPct val="90000"/>
              </a:lnSpc>
              <a:spcBef>
                <a:spcPts val="1000"/>
              </a:spcBef>
              <a:buFont typeface="Arial" panose="020B0604020202020204" pitchFamily="34" charset="0"/>
              <a:buChar char="•"/>
            </a:pPr>
            <a:r>
              <a:rPr lang="en-US" altLang="en-US" sz="2800">
                <a:solidFill>
                  <a:schemeClr val="bg1"/>
                </a:solidFill>
              </a:rPr>
              <a:t>Click to edit Master text styles</a:t>
            </a:r>
          </a:p>
          <a:p>
            <a:pPr eaLnBrk="1" hangingPunct="1">
              <a:lnSpc>
                <a:spcPct val="90000"/>
              </a:lnSpc>
              <a:spcBef>
                <a:spcPts val="1000"/>
              </a:spcBef>
              <a:buFont typeface="Arial" panose="020B0604020202020204" pitchFamily="34" charset="0"/>
              <a:buChar char="•"/>
            </a:pPr>
            <a:r>
              <a:rPr lang="en-US" altLang="en-US" sz="2800">
                <a:solidFill>
                  <a:schemeClr val="bg1"/>
                </a:solidFill>
              </a:rPr>
              <a:t>Click to edit Master text styles</a:t>
            </a:r>
          </a:p>
        </p:txBody>
      </p:sp>
      <p:sp>
        <p:nvSpPr>
          <p:cNvPr id="12" name="Title 1"/>
          <p:cNvSpPr>
            <a:spLocks noGrp="1"/>
          </p:cNvSpPr>
          <p:nvPr>
            <p:ph type="title"/>
          </p:nvPr>
        </p:nvSpPr>
        <p:spPr>
          <a:xfrm>
            <a:off x="838200" y="1297813"/>
            <a:ext cx="4392168" cy="2396363"/>
          </a:xfrm>
          <a:prstGeom prst="rect">
            <a:avLst/>
          </a:prstGeom>
        </p:spPr>
        <p:txBody>
          <a:bodyPr anchor="b"/>
          <a:lstStyle>
            <a:lvl1pPr>
              <a:defRPr b="1">
                <a:solidFill>
                  <a:schemeClr val="accent1"/>
                </a:solidFill>
                <a:latin typeface="+mj-lt"/>
              </a:defRPr>
            </a:lvl1pPr>
          </a:lstStyle>
          <a:p>
            <a:r>
              <a:rPr lang="en-US"/>
              <a:t>Click to edit Master title style</a:t>
            </a:r>
            <a:endParaRPr lang="en-US" dirty="0"/>
          </a:p>
        </p:txBody>
      </p:sp>
      <p:sp>
        <p:nvSpPr>
          <p:cNvPr id="13" name="Text Placeholder 2"/>
          <p:cNvSpPr>
            <a:spLocks noGrp="1"/>
          </p:cNvSpPr>
          <p:nvPr>
            <p:ph type="body" idx="13"/>
          </p:nvPr>
        </p:nvSpPr>
        <p:spPr>
          <a:xfrm>
            <a:off x="838200" y="3757359"/>
            <a:ext cx="4392168" cy="1500187"/>
          </a:xfrm>
          <a:prstGeom prst="rect">
            <a:avLst/>
          </a:prstGeo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8" name="Slide Number Placeholder 5">
            <a:extLst>
              <a:ext uri="{FF2B5EF4-FFF2-40B4-BE49-F238E27FC236}">
                <a16:creationId xmlns:a16="http://schemas.microsoft.com/office/drawing/2014/main" id="{AC222359-E0EE-A949-B052-632455D7C92E}"/>
              </a:ext>
            </a:extLst>
          </p:cNvPr>
          <p:cNvSpPr>
            <a:spLocks noGrp="1"/>
          </p:cNvSpPr>
          <p:nvPr>
            <p:ph type="sldNum" sz="quarter" idx="14"/>
          </p:nvPr>
        </p:nvSpPr>
        <p:spPr>
          <a:xfrm>
            <a:off x="10466388" y="6296025"/>
            <a:ext cx="530225" cy="365125"/>
          </a:xfrm>
        </p:spPr>
        <p:txBody>
          <a:bodyPr/>
          <a:lstStyle>
            <a:lvl1pPr>
              <a:defRPr smtClean="0">
                <a:solidFill>
                  <a:schemeClr val="bg1"/>
                </a:solidFill>
              </a:defRPr>
            </a:lvl1pPr>
          </a:lstStyle>
          <a:p>
            <a:pPr>
              <a:defRPr/>
            </a:pPr>
            <a:fld id="{14BB7950-5AED-6946-A62A-FD8855BD583B}" type="slidenum">
              <a:rPr lang="en-US"/>
              <a:pPr>
                <a:defRPr/>
              </a:pPr>
              <a:t>‹#›</a:t>
            </a:fld>
            <a:endParaRPr lang="en-US" dirty="0"/>
          </a:p>
        </p:txBody>
      </p:sp>
    </p:spTree>
    <p:extLst>
      <p:ext uri="{BB962C8B-B14F-4D97-AF65-F5344CB8AC3E}">
        <p14:creationId xmlns:p14="http://schemas.microsoft.com/office/powerpoint/2010/main" val="1186956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icture and Text">
    <p:bg>
      <p:bgPr>
        <a:solidFill>
          <a:schemeClr val="tx2"/>
        </a:solidFill>
        <a:effectLst/>
      </p:bgPr>
    </p:bg>
    <p:spTree>
      <p:nvGrpSpPr>
        <p:cNvPr id="1" name=""/>
        <p:cNvGrpSpPr/>
        <p:nvPr/>
      </p:nvGrpSpPr>
      <p:grpSpPr>
        <a:xfrm>
          <a:off x="0" y="0"/>
          <a:ext cx="0" cy="0"/>
          <a:chOff x="0" y="0"/>
          <a:chExt cx="0" cy="0"/>
        </a:xfrm>
      </p:grpSpPr>
      <p:pic>
        <p:nvPicPr>
          <p:cNvPr id="5" name="Picture 4" descr="A picture containing drawing&#10;&#10;Description automatically generated">
            <a:extLst>
              <a:ext uri="{FF2B5EF4-FFF2-40B4-BE49-F238E27FC236}">
                <a16:creationId xmlns:a16="http://schemas.microsoft.com/office/drawing/2014/main" id="{8FFABB9E-35A8-E64A-8574-61210ACE1D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66463" y="6296025"/>
            <a:ext cx="76835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Slide Number Placeholder 5">
            <a:extLst>
              <a:ext uri="{FF2B5EF4-FFF2-40B4-BE49-F238E27FC236}">
                <a16:creationId xmlns:a16="http://schemas.microsoft.com/office/drawing/2014/main" id="{6353AB23-1E2B-1144-9E8E-3F976E750297}"/>
              </a:ext>
            </a:extLst>
          </p:cNvPr>
          <p:cNvSpPr>
            <a:spLocks noGrp="1"/>
          </p:cNvSpPr>
          <p:nvPr>
            <p:ph type="sldNum" sz="quarter" idx="10"/>
          </p:nvPr>
        </p:nvSpPr>
        <p:spPr>
          <a:xfrm>
            <a:off x="10466388" y="6296025"/>
            <a:ext cx="530225" cy="365125"/>
          </a:xfrm>
        </p:spPr>
        <p:txBody>
          <a:bodyPr/>
          <a:lstStyle>
            <a:lvl1pPr>
              <a:defRPr smtClean="0">
                <a:solidFill>
                  <a:schemeClr val="bg1"/>
                </a:solidFill>
              </a:defRPr>
            </a:lvl1pPr>
          </a:lstStyle>
          <a:p>
            <a:pPr>
              <a:defRPr/>
            </a:pPr>
            <a:fld id="{B3B075CB-1BFE-3F44-BFAD-0F90D2C8F8AC}" type="slidenum">
              <a:rPr lang="en-US"/>
              <a:pPr>
                <a:defRPr/>
              </a:pPr>
              <a:t>‹#›</a:t>
            </a:fld>
            <a:endParaRPr lang="en-US" dirty="0"/>
          </a:p>
        </p:txBody>
      </p:sp>
      <p:sp>
        <p:nvSpPr>
          <p:cNvPr id="7" name="Title 1">
            <a:extLst>
              <a:ext uri="{FF2B5EF4-FFF2-40B4-BE49-F238E27FC236}">
                <a16:creationId xmlns:a16="http://schemas.microsoft.com/office/drawing/2014/main" id="{76F0FBE7-864E-BD4F-A721-BCBC29C58CCE}"/>
              </a:ext>
            </a:extLst>
          </p:cNvPr>
          <p:cNvSpPr>
            <a:spLocks noGrp="1"/>
          </p:cNvSpPr>
          <p:nvPr>
            <p:ph type="title"/>
          </p:nvPr>
        </p:nvSpPr>
        <p:spPr>
          <a:xfrm>
            <a:off x="371436" y="457200"/>
            <a:ext cx="3364223" cy="1600200"/>
          </a:xfrm>
          <a:prstGeom prst="rect">
            <a:avLst/>
          </a:prstGeom>
        </p:spPr>
        <p:txBody>
          <a:bodyPr anchor="b"/>
          <a:lstStyle>
            <a:lvl1pPr>
              <a:defRPr sz="3200" b="1">
                <a:solidFill>
                  <a:schemeClr val="bg1"/>
                </a:solidFill>
              </a:defRPr>
            </a:lvl1pPr>
          </a:lstStyle>
          <a:p>
            <a:r>
              <a:rPr lang="en-US"/>
              <a:t>Click to edit Master title style</a:t>
            </a:r>
            <a:endParaRPr lang="en-US" dirty="0"/>
          </a:p>
        </p:txBody>
      </p:sp>
      <p:sp>
        <p:nvSpPr>
          <p:cNvPr id="8" name="Picture Placeholder 2">
            <a:extLst>
              <a:ext uri="{FF2B5EF4-FFF2-40B4-BE49-F238E27FC236}">
                <a16:creationId xmlns:a16="http://schemas.microsoft.com/office/drawing/2014/main" id="{094E2E14-31DD-D14C-BC0D-24DDBD120D97}"/>
              </a:ext>
            </a:extLst>
          </p:cNvPr>
          <p:cNvSpPr>
            <a:spLocks noGrp="1"/>
          </p:cNvSpPr>
          <p:nvPr>
            <p:ph type="pic" idx="1"/>
          </p:nvPr>
        </p:nvSpPr>
        <p:spPr>
          <a:xfrm>
            <a:off x="4148254" y="0"/>
            <a:ext cx="8043746" cy="68580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9" name="Text Placeholder 3">
            <a:extLst>
              <a:ext uri="{FF2B5EF4-FFF2-40B4-BE49-F238E27FC236}">
                <a16:creationId xmlns:a16="http://schemas.microsoft.com/office/drawing/2014/main" id="{E9A56C16-D42F-FF48-BF85-3FAA3F7310A7}"/>
              </a:ext>
            </a:extLst>
          </p:cNvPr>
          <p:cNvSpPr>
            <a:spLocks noGrp="1"/>
          </p:cNvSpPr>
          <p:nvPr>
            <p:ph type="body" sz="half" idx="2"/>
          </p:nvPr>
        </p:nvSpPr>
        <p:spPr>
          <a:xfrm>
            <a:off x="371436" y="2167128"/>
            <a:ext cx="3364223" cy="3811588"/>
          </a:xfrm>
          <a:prstGeom prst="rect">
            <a:avLst/>
          </a:prstGeom>
        </p:spPr>
        <p:txBody>
          <a:bodyPr>
            <a:normAutofit/>
          </a:bodyPr>
          <a:lstStyle>
            <a:lvl1pPr marL="0" indent="0">
              <a:buNone/>
              <a:defRPr sz="20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409806383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Picture and Text - Alternate">
    <p:bg>
      <p:bgPr>
        <a:solidFill>
          <a:srgbClr val="99EEFF"/>
        </a:solidFill>
        <a:effectLst/>
      </p:bgPr>
    </p:bg>
    <p:spTree>
      <p:nvGrpSpPr>
        <p:cNvPr id="1" name=""/>
        <p:cNvGrpSpPr/>
        <p:nvPr/>
      </p:nvGrpSpPr>
      <p:grpSpPr>
        <a:xfrm>
          <a:off x="0" y="0"/>
          <a:ext cx="0" cy="0"/>
          <a:chOff x="0" y="0"/>
          <a:chExt cx="0" cy="0"/>
        </a:xfrm>
      </p:grpSpPr>
      <p:pic>
        <p:nvPicPr>
          <p:cNvPr id="5" name="Picture 4" descr="A close up of a logo&#10;&#10;Description automatically generated">
            <a:extLst>
              <a:ext uri="{FF2B5EF4-FFF2-40B4-BE49-F238E27FC236}">
                <a16:creationId xmlns:a16="http://schemas.microsoft.com/office/drawing/2014/main" id="{88F01C69-3B81-C448-A576-B360FB4D2F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68050" y="6296025"/>
            <a:ext cx="766763"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Slide Number Placeholder 5">
            <a:extLst>
              <a:ext uri="{FF2B5EF4-FFF2-40B4-BE49-F238E27FC236}">
                <a16:creationId xmlns:a16="http://schemas.microsoft.com/office/drawing/2014/main" id="{E2FDDDB1-8CD0-3E48-B0E1-96D6E3B6239A}"/>
              </a:ext>
            </a:extLst>
          </p:cNvPr>
          <p:cNvSpPr>
            <a:spLocks noGrp="1"/>
          </p:cNvSpPr>
          <p:nvPr>
            <p:ph type="sldNum" sz="quarter" idx="10"/>
          </p:nvPr>
        </p:nvSpPr>
        <p:spPr>
          <a:xfrm>
            <a:off x="10466388" y="6296025"/>
            <a:ext cx="530225" cy="365125"/>
          </a:xfrm>
        </p:spPr>
        <p:txBody>
          <a:bodyPr/>
          <a:lstStyle>
            <a:lvl1pPr>
              <a:defRPr smtClean="0">
                <a:solidFill>
                  <a:schemeClr val="bg1"/>
                </a:solidFill>
              </a:defRPr>
            </a:lvl1pPr>
          </a:lstStyle>
          <a:p>
            <a:pPr>
              <a:defRPr/>
            </a:pPr>
            <a:fld id="{1370535F-97B6-9A41-ABF5-4F1CB4079FA7}" type="slidenum">
              <a:rPr lang="en-US"/>
              <a:pPr>
                <a:defRPr/>
              </a:pPr>
              <a:t>‹#›</a:t>
            </a:fld>
            <a:endParaRPr lang="en-US" dirty="0"/>
          </a:p>
        </p:txBody>
      </p:sp>
      <p:sp>
        <p:nvSpPr>
          <p:cNvPr id="7" name="Title 1">
            <a:extLst>
              <a:ext uri="{FF2B5EF4-FFF2-40B4-BE49-F238E27FC236}">
                <a16:creationId xmlns:a16="http://schemas.microsoft.com/office/drawing/2014/main" id="{7CB5DFDE-CE60-5540-9DA7-8E1F14A3861F}"/>
              </a:ext>
            </a:extLst>
          </p:cNvPr>
          <p:cNvSpPr>
            <a:spLocks noGrp="1"/>
          </p:cNvSpPr>
          <p:nvPr>
            <p:ph type="title"/>
          </p:nvPr>
        </p:nvSpPr>
        <p:spPr>
          <a:xfrm>
            <a:off x="371438" y="468352"/>
            <a:ext cx="3364222" cy="1600200"/>
          </a:xfrm>
          <a:prstGeom prst="rect">
            <a:avLst/>
          </a:prstGeom>
        </p:spPr>
        <p:txBody>
          <a:bodyPr anchor="b"/>
          <a:lstStyle>
            <a:lvl1pPr>
              <a:defRPr sz="3200" b="1">
                <a:solidFill>
                  <a:schemeClr val="accent1"/>
                </a:solidFill>
              </a:defRPr>
            </a:lvl1pPr>
          </a:lstStyle>
          <a:p>
            <a:r>
              <a:rPr lang="en-US"/>
              <a:t>Click to edit Master title style</a:t>
            </a:r>
            <a:endParaRPr lang="en-US" dirty="0"/>
          </a:p>
        </p:txBody>
      </p:sp>
      <p:sp>
        <p:nvSpPr>
          <p:cNvPr id="8" name="Picture Placeholder 2">
            <a:extLst>
              <a:ext uri="{FF2B5EF4-FFF2-40B4-BE49-F238E27FC236}">
                <a16:creationId xmlns:a16="http://schemas.microsoft.com/office/drawing/2014/main" id="{7EA61211-D1FC-2A44-BDF8-3687E7CD04A1}"/>
              </a:ext>
            </a:extLst>
          </p:cNvPr>
          <p:cNvSpPr>
            <a:spLocks noGrp="1"/>
          </p:cNvSpPr>
          <p:nvPr>
            <p:ph type="pic" idx="1"/>
          </p:nvPr>
        </p:nvSpPr>
        <p:spPr>
          <a:xfrm>
            <a:off x="4148254" y="0"/>
            <a:ext cx="8043746" cy="68580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9" name="Text Placeholder 3">
            <a:extLst>
              <a:ext uri="{FF2B5EF4-FFF2-40B4-BE49-F238E27FC236}">
                <a16:creationId xmlns:a16="http://schemas.microsoft.com/office/drawing/2014/main" id="{0A4B03B8-2568-E845-A8E4-9E0223191967}"/>
              </a:ext>
            </a:extLst>
          </p:cNvPr>
          <p:cNvSpPr>
            <a:spLocks noGrp="1"/>
          </p:cNvSpPr>
          <p:nvPr>
            <p:ph type="body" sz="half" idx="2"/>
          </p:nvPr>
        </p:nvSpPr>
        <p:spPr>
          <a:xfrm>
            <a:off x="371438" y="2178280"/>
            <a:ext cx="3364222" cy="3811588"/>
          </a:xfrm>
          <a:prstGeom prst="rect">
            <a:avLst/>
          </a:prstGeom>
        </p:spPr>
        <p:txBody>
          <a:bodyPr>
            <a:normAutofit/>
          </a:bodyPr>
          <a:lstStyle>
            <a:lvl1pPr marL="0" indent="0">
              <a:buNone/>
              <a:defRPr sz="2000">
                <a:solidFill>
                  <a:schemeClr val="accent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269079352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icture and Text - Light">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40A7AE52-2AD5-C54D-B47F-043A9B4C64D7}"/>
              </a:ext>
            </a:extLst>
          </p:cNvPr>
          <p:cNvSpPr>
            <a:spLocks noGrp="1"/>
          </p:cNvSpPr>
          <p:nvPr>
            <p:ph type="title"/>
          </p:nvPr>
        </p:nvSpPr>
        <p:spPr>
          <a:xfrm>
            <a:off x="371439" y="457200"/>
            <a:ext cx="3364220" cy="1600200"/>
          </a:xfrm>
          <a:prstGeom prst="rect">
            <a:avLst/>
          </a:prstGeom>
        </p:spPr>
        <p:txBody>
          <a:bodyPr anchor="b"/>
          <a:lstStyle>
            <a:lvl1pPr>
              <a:defRPr sz="3200" b="1">
                <a:solidFill>
                  <a:schemeClr val="accent1"/>
                </a:solidFill>
              </a:defRPr>
            </a:lvl1pPr>
          </a:lstStyle>
          <a:p>
            <a:r>
              <a:rPr lang="en-US"/>
              <a:t>Click to edit Master title style</a:t>
            </a:r>
            <a:endParaRPr lang="en-US" dirty="0"/>
          </a:p>
        </p:txBody>
      </p:sp>
      <p:sp>
        <p:nvSpPr>
          <p:cNvPr id="8" name="Picture Placeholder 2">
            <a:extLst>
              <a:ext uri="{FF2B5EF4-FFF2-40B4-BE49-F238E27FC236}">
                <a16:creationId xmlns:a16="http://schemas.microsoft.com/office/drawing/2014/main" id="{D4BC29FD-3082-DE48-8F00-DD387F6A0E95}"/>
              </a:ext>
            </a:extLst>
          </p:cNvPr>
          <p:cNvSpPr>
            <a:spLocks noGrp="1"/>
          </p:cNvSpPr>
          <p:nvPr>
            <p:ph type="pic" idx="1"/>
          </p:nvPr>
        </p:nvSpPr>
        <p:spPr>
          <a:xfrm>
            <a:off x="4148254" y="0"/>
            <a:ext cx="8043746" cy="68580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9" name="Text Placeholder 3">
            <a:extLst>
              <a:ext uri="{FF2B5EF4-FFF2-40B4-BE49-F238E27FC236}">
                <a16:creationId xmlns:a16="http://schemas.microsoft.com/office/drawing/2014/main" id="{1579FEC1-E602-7C44-9981-34B032301DC5}"/>
              </a:ext>
            </a:extLst>
          </p:cNvPr>
          <p:cNvSpPr>
            <a:spLocks noGrp="1"/>
          </p:cNvSpPr>
          <p:nvPr>
            <p:ph type="body" sz="half" idx="2"/>
          </p:nvPr>
        </p:nvSpPr>
        <p:spPr>
          <a:xfrm>
            <a:off x="371439" y="2137410"/>
            <a:ext cx="3364220" cy="3811588"/>
          </a:xfrm>
          <a:prstGeom prst="rect">
            <a:avLst/>
          </a:prstGeo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pic>
        <p:nvPicPr>
          <p:cNvPr id="5" name="Picture 4" descr="A close up of a logo&#10;&#10;Description automatically generated">
            <a:extLst>
              <a:ext uri="{FF2B5EF4-FFF2-40B4-BE49-F238E27FC236}">
                <a16:creationId xmlns:a16="http://schemas.microsoft.com/office/drawing/2014/main" id="{D64CA0DA-0BA1-9442-9EF8-23DF5F7CA8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68050" y="6296025"/>
            <a:ext cx="766763"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Slide Number Placeholder 5">
            <a:extLst>
              <a:ext uri="{FF2B5EF4-FFF2-40B4-BE49-F238E27FC236}">
                <a16:creationId xmlns:a16="http://schemas.microsoft.com/office/drawing/2014/main" id="{D376EDBC-7C1C-0545-AC24-35CA91AF8941}"/>
              </a:ext>
            </a:extLst>
          </p:cNvPr>
          <p:cNvSpPr>
            <a:spLocks noGrp="1"/>
          </p:cNvSpPr>
          <p:nvPr>
            <p:ph type="sldNum" sz="quarter" idx="10"/>
          </p:nvPr>
        </p:nvSpPr>
        <p:spPr>
          <a:xfrm>
            <a:off x="10466388" y="6296025"/>
            <a:ext cx="530225" cy="365125"/>
          </a:xfrm>
          <a:effectLst>
            <a:outerShdw blurRad="50800" dist="12700" dir="2700000" algn="tl" rotWithShape="0">
              <a:prstClr val="black">
                <a:alpha val="77000"/>
              </a:prstClr>
            </a:outerShdw>
          </a:effectLst>
        </p:spPr>
        <p:txBody>
          <a:bodyPr/>
          <a:lstStyle>
            <a:lvl1pPr>
              <a:defRPr smtClean="0">
                <a:solidFill>
                  <a:schemeClr val="bg1"/>
                </a:solidFill>
              </a:defRPr>
            </a:lvl1pPr>
          </a:lstStyle>
          <a:p>
            <a:pPr>
              <a:defRPr/>
            </a:pPr>
            <a:fld id="{29E005EF-8BE2-7C48-BB7A-8310637E7F81}" type="slidenum">
              <a:rPr lang="en-US"/>
              <a:pPr>
                <a:defRPr/>
              </a:pPr>
              <a:t>‹#›</a:t>
            </a:fld>
            <a:endParaRPr lang="en-US" dirty="0"/>
          </a:p>
        </p:txBody>
      </p:sp>
    </p:spTree>
    <p:extLst>
      <p:ext uri="{BB962C8B-B14F-4D97-AF65-F5344CB8AC3E}">
        <p14:creationId xmlns:p14="http://schemas.microsoft.com/office/powerpoint/2010/main" val="22614466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Full Picture">
    <p:spTree>
      <p:nvGrpSpPr>
        <p:cNvPr id="1" name=""/>
        <p:cNvGrpSpPr/>
        <p:nvPr/>
      </p:nvGrpSpPr>
      <p:grpSpPr>
        <a:xfrm>
          <a:off x="0" y="0"/>
          <a:ext cx="0" cy="0"/>
          <a:chOff x="0" y="0"/>
          <a:chExt cx="0" cy="0"/>
        </a:xfrm>
      </p:grpSpPr>
      <p:pic>
        <p:nvPicPr>
          <p:cNvPr id="4" name="Picture 4" descr="A close up of a logo&#10;&#10;Description automatically generated">
            <a:extLst>
              <a:ext uri="{FF2B5EF4-FFF2-40B4-BE49-F238E27FC236}">
                <a16:creationId xmlns:a16="http://schemas.microsoft.com/office/drawing/2014/main" id="{1C46F604-7E05-0844-B0D1-E8380BBC97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68050" y="6296025"/>
            <a:ext cx="766763"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Picture Placeholder 2"/>
          <p:cNvSpPr>
            <a:spLocks noGrp="1"/>
          </p:cNvSpPr>
          <p:nvPr>
            <p:ph type="pic" idx="1"/>
          </p:nvPr>
        </p:nvSpPr>
        <p:spPr>
          <a:xfrm>
            <a:off x="0" y="0"/>
            <a:ext cx="12192000" cy="68580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en-US" noProof="0" dirty="0"/>
          </a:p>
        </p:txBody>
      </p:sp>
      <p:sp>
        <p:nvSpPr>
          <p:cNvPr id="5" name="Slide Number Placeholder 5">
            <a:extLst>
              <a:ext uri="{FF2B5EF4-FFF2-40B4-BE49-F238E27FC236}">
                <a16:creationId xmlns:a16="http://schemas.microsoft.com/office/drawing/2014/main" id="{F23275ED-299F-E647-976F-327AEAC4B9F0}"/>
              </a:ext>
            </a:extLst>
          </p:cNvPr>
          <p:cNvSpPr>
            <a:spLocks noGrp="1"/>
          </p:cNvSpPr>
          <p:nvPr>
            <p:ph type="sldNum" sz="quarter" idx="10"/>
          </p:nvPr>
        </p:nvSpPr>
        <p:spPr>
          <a:xfrm>
            <a:off x="10466388" y="6296025"/>
            <a:ext cx="530225" cy="365125"/>
          </a:xfrm>
        </p:spPr>
        <p:txBody>
          <a:bodyPr/>
          <a:lstStyle>
            <a:lvl1pPr>
              <a:defRPr smtClean="0">
                <a:solidFill>
                  <a:schemeClr val="bg1"/>
                </a:solidFill>
              </a:defRPr>
            </a:lvl1pPr>
          </a:lstStyle>
          <a:p>
            <a:pPr>
              <a:defRPr/>
            </a:pPr>
            <a:fld id="{9BCA354B-78B0-2B40-B18D-76FF0D29A3DF}" type="slidenum">
              <a:rPr lang="en-US"/>
              <a:pPr>
                <a:defRPr/>
              </a:pPr>
              <a:t>‹#›</a:t>
            </a:fld>
            <a:endParaRPr lang="en-US" dirty="0"/>
          </a:p>
        </p:txBody>
      </p:sp>
    </p:spTree>
    <p:extLst>
      <p:ext uri="{BB962C8B-B14F-4D97-AF65-F5344CB8AC3E}">
        <p14:creationId xmlns:p14="http://schemas.microsoft.com/office/powerpoint/2010/main" val="70537022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tx2"/>
        </a:solidFill>
        <a:effectLst/>
      </p:bgPr>
    </p:bg>
    <p:spTree>
      <p:nvGrpSpPr>
        <p:cNvPr id="1" name=""/>
        <p:cNvGrpSpPr/>
        <p:nvPr/>
      </p:nvGrpSpPr>
      <p:grpSpPr>
        <a:xfrm>
          <a:off x="0" y="0"/>
          <a:ext cx="0" cy="0"/>
          <a:chOff x="0" y="0"/>
          <a:chExt cx="0" cy="0"/>
        </a:xfrm>
      </p:grpSpPr>
      <p:pic>
        <p:nvPicPr>
          <p:cNvPr id="5" name="Picture 4" descr="A picture containing drawing&#10;&#10;Description automatically generated">
            <a:extLst>
              <a:ext uri="{FF2B5EF4-FFF2-40B4-BE49-F238E27FC236}">
                <a16:creationId xmlns:a16="http://schemas.microsoft.com/office/drawing/2014/main" id="{8FFABB9E-35A8-E64A-8574-61210ACE1D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66463" y="6296025"/>
            <a:ext cx="76835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Slide Number Placeholder 5">
            <a:extLst>
              <a:ext uri="{FF2B5EF4-FFF2-40B4-BE49-F238E27FC236}">
                <a16:creationId xmlns:a16="http://schemas.microsoft.com/office/drawing/2014/main" id="{6353AB23-1E2B-1144-9E8E-3F976E750297}"/>
              </a:ext>
            </a:extLst>
          </p:cNvPr>
          <p:cNvSpPr>
            <a:spLocks noGrp="1"/>
          </p:cNvSpPr>
          <p:nvPr>
            <p:ph type="sldNum" sz="quarter" idx="10"/>
          </p:nvPr>
        </p:nvSpPr>
        <p:spPr>
          <a:xfrm>
            <a:off x="10466388" y="6296025"/>
            <a:ext cx="530225" cy="365125"/>
          </a:xfrm>
        </p:spPr>
        <p:txBody>
          <a:bodyPr/>
          <a:lstStyle>
            <a:lvl1pPr>
              <a:defRPr smtClean="0">
                <a:solidFill>
                  <a:schemeClr val="bg1"/>
                </a:solidFill>
              </a:defRPr>
            </a:lvl1pPr>
          </a:lstStyle>
          <a:p>
            <a:pPr>
              <a:defRPr/>
            </a:pPr>
            <a:fld id="{B3B075CB-1BFE-3F44-BFAD-0F90D2C8F8AC}" type="slidenum">
              <a:rPr lang="en-US"/>
              <a:pPr>
                <a:defRPr/>
              </a:pPr>
              <a:t>‹#›</a:t>
            </a:fld>
            <a:endParaRPr lang="en-US" dirty="0"/>
          </a:p>
        </p:txBody>
      </p:sp>
      <p:sp>
        <p:nvSpPr>
          <p:cNvPr id="10" name="Title 1">
            <a:extLst>
              <a:ext uri="{FF2B5EF4-FFF2-40B4-BE49-F238E27FC236}">
                <a16:creationId xmlns:a16="http://schemas.microsoft.com/office/drawing/2014/main" id="{56E48334-0727-5645-9F0E-315BB10E1AC0}"/>
              </a:ext>
            </a:extLst>
          </p:cNvPr>
          <p:cNvSpPr>
            <a:spLocks noGrp="1"/>
          </p:cNvSpPr>
          <p:nvPr>
            <p:ph type="title"/>
          </p:nvPr>
        </p:nvSpPr>
        <p:spPr>
          <a:xfrm>
            <a:off x="838200" y="2288865"/>
            <a:ext cx="10515600" cy="2288865"/>
          </a:xfrm>
          <a:prstGeom prst="rect">
            <a:avLst/>
          </a:prstGeom>
        </p:spPr>
        <p:txBody>
          <a:bodyPr anchor="ctr"/>
          <a:lstStyle>
            <a:lvl1pPr algn="ctr">
              <a:defRPr b="1">
                <a:solidFill>
                  <a:schemeClr val="bg1"/>
                </a:solidFill>
                <a:latin typeface="+mj-lt"/>
              </a:defRPr>
            </a:lvl1pPr>
          </a:lstStyle>
          <a:p>
            <a:r>
              <a:rPr lang="en-US"/>
              <a:t>Click to edit Master title style</a:t>
            </a:r>
            <a:endParaRPr lang="en-US" dirty="0"/>
          </a:p>
        </p:txBody>
      </p:sp>
    </p:spTree>
    <p:extLst>
      <p:ext uri="{BB962C8B-B14F-4D97-AF65-F5344CB8AC3E}">
        <p14:creationId xmlns:p14="http://schemas.microsoft.com/office/powerpoint/2010/main" val="127706666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 - Alternate">
    <p:spTree>
      <p:nvGrpSpPr>
        <p:cNvPr id="1" name=""/>
        <p:cNvGrpSpPr/>
        <p:nvPr/>
      </p:nvGrpSpPr>
      <p:grpSpPr>
        <a:xfrm>
          <a:off x="0" y="0"/>
          <a:ext cx="0" cy="0"/>
          <a:chOff x="0" y="0"/>
          <a:chExt cx="0" cy="0"/>
        </a:xfrm>
      </p:grpSpPr>
      <p:pic>
        <p:nvPicPr>
          <p:cNvPr id="2" name="Picture 4" descr="A close up of a logo&#10;&#10;Description automatically generated">
            <a:extLst>
              <a:ext uri="{FF2B5EF4-FFF2-40B4-BE49-F238E27FC236}">
                <a16:creationId xmlns:a16="http://schemas.microsoft.com/office/drawing/2014/main" id="{486352BB-EEE8-EA48-A96B-3C064F8310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68050" y="6296025"/>
            <a:ext cx="766763"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lide Number Placeholder 5">
            <a:extLst>
              <a:ext uri="{FF2B5EF4-FFF2-40B4-BE49-F238E27FC236}">
                <a16:creationId xmlns:a16="http://schemas.microsoft.com/office/drawing/2014/main" id="{8083EC3A-EB3E-7345-B46A-27ACBD087784}"/>
              </a:ext>
            </a:extLst>
          </p:cNvPr>
          <p:cNvSpPr>
            <a:spLocks noGrp="1"/>
          </p:cNvSpPr>
          <p:nvPr>
            <p:ph type="sldNum" sz="quarter" idx="10"/>
          </p:nvPr>
        </p:nvSpPr>
        <p:spPr>
          <a:xfrm>
            <a:off x="10466388" y="6296025"/>
            <a:ext cx="530225" cy="365125"/>
          </a:xfrm>
        </p:spPr>
        <p:txBody>
          <a:bodyPr/>
          <a:lstStyle>
            <a:lvl1pPr>
              <a:defRPr/>
            </a:lvl1pPr>
          </a:lstStyle>
          <a:p>
            <a:pPr>
              <a:defRPr/>
            </a:pPr>
            <a:fld id="{37E6B2A9-E175-7F40-B993-EC9D598FC2D7}" type="slidenum">
              <a:rPr lang="en-US"/>
              <a:pPr>
                <a:defRPr/>
              </a:pPr>
              <a:t>‹#›</a:t>
            </a:fld>
            <a:endParaRPr lang="en-US" dirty="0"/>
          </a:p>
        </p:txBody>
      </p:sp>
      <p:sp>
        <p:nvSpPr>
          <p:cNvPr id="4" name="Title 1">
            <a:extLst>
              <a:ext uri="{FF2B5EF4-FFF2-40B4-BE49-F238E27FC236}">
                <a16:creationId xmlns:a16="http://schemas.microsoft.com/office/drawing/2014/main" id="{BB94F01B-B209-594F-BAFD-824E7CC200AD}"/>
              </a:ext>
            </a:extLst>
          </p:cNvPr>
          <p:cNvSpPr>
            <a:spLocks noGrp="1"/>
          </p:cNvSpPr>
          <p:nvPr>
            <p:ph type="title"/>
          </p:nvPr>
        </p:nvSpPr>
        <p:spPr>
          <a:xfrm>
            <a:off x="838200" y="2288865"/>
            <a:ext cx="10515600" cy="2288865"/>
          </a:xfrm>
          <a:prstGeom prst="rect">
            <a:avLst/>
          </a:prstGeom>
        </p:spPr>
        <p:txBody>
          <a:bodyPr anchor="ctr"/>
          <a:lstStyle>
            <a:lvl1pPr algn="ctr">
              <a:defRPr b="1">
                <a:solidFill>
                  <a:schemeClr val="accent1"/>
                </a:solidFill>
                <a:latin typeface="+mj-lt"/>
              </a:defRPr>
            </a:lvl1pPr>
          </a:lstStyle>
          <a:p>
            <a:r>
              <a:rPr lang="en-US"/>
              <a:t>Click to edit Master title style</a:t>
            </a:r>
            <a:endParaRPr lang="en-US" dirty="0"/>
          </a:p>
        </p:txBody>
      </p:sp>
    </p:spTree>
    <p:extLst>
      <p:ext uri="{BB962C8B-B14F-4D97-AF65-F5344CB8AC3E}">
        <p14:creationId xmlns:p14="http://schemas.microsoft.com/office/powerpoint/2010/main" val="18899726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 Alternat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EC74FF6-860F-4E4F-BF31-A61FB6CB61EE}"/>
              </a:ext>
            </a:extLst>
          </p:cNvPr>
          <p:cNvSpPr/>
          <p:nvPr/>
        </p:nvSpPr>
        <p:spPr>
          <a:xfrm>
            <a:off x="1490663" y="4287838"/>
            <a:ext cx="9317037" cy="11064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 name="Title 1"/>
          <p:cNvSpPr>
            <a:spLocks noGrp="1"/>
          </p:cNvSpPr>
          <p:nvPr>
            <p:ph type="ctrTitle" hasCustomPrompt="1"/>
          </p:nvPr>
        </p:nvSpPr>
        <p:spPr>
          <a:xfrm>
            <a:off x="1490472" y="4437406"/>
            <a:ext cx="9211056" cy="875258"/>
          </a:xfrm>
          <a:prstGeom prst="rect">
            <a:avLst/>
          </a:prstGeom>
        </p:spPr>
        <p:txBody>
          <a:bodyPr anchor="t">
            <a:normAutofit/>
          </a:bodyPr>
          <a:lstStyle>
            <a:lvl1pPr algn="ctr">
              <a:defRPr sz="5400">
                <a:solidFill>
                  <a:schemeClr val="accent1"/>
                </a:solidFill>
              </a:defRPr>
            </a:lvl1pPr>
          </a:lstStyle>
          <a:p>
            <a:r>
              <a:rPr lang="en-US" dirty="0"/>
              <a:t>Slide Master Title Here</a:t>
            </a:r>
          </a:p>
        </p:txBody>
      </p:sp>
      <p:sp>
        <p:nvSpPr>
          <p:cNvPr id="8" name="Rectangle 7">
            <a:extLst>
              <a:ext uri="{FF2B5EF4-FFF2-40B4-BE49-F238E27FC236}">
                <a16:creationId xmlns:a16="http://schemas.microsoft.com/office/drawing/2014/main" id="{6D113851-9316-134E-B32D-A2DA40F0007B}"/>
              </a:ext>
            </a:extLst>
          </p:cNvPr>
          <p:cNvSpPr/>
          <p:nvPr userDrawn="1"/>
        </p:nvSpPr>
        <p:spPr>
          <a:xfrm>
            <a:off x="3794759" y="1976312"/>
            <a:ext cx="4526281" cy="23122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FC5C2AFD-8722-EE4C-A29A-3816759D49F6}"/>
              </a:ext>
            </a:extLst>
          </p:cNvPr>
          <p:cNvPicPr>
            <a:picLocks noChangeAspect="1"/>
          </p:cNvPicPr>
          <p:nvPr userDrawn="1"/>
        </p:nvPicPr>
        <p:blipFill>
          <a:blip r:embed="rId2"/>
          <a:stretch>
            <a:fillRect/>
          </a:stretch>
        </p:blipFill>
        <p:spPr>
          <a:xfrm>
            <a:off x="3949341" y="2118448"/>
            <a:ext cx="4017922" cy="1916550"/>
          </a:xfrm>
          <a:prstGeom prst="rect">
            <a:avLst/>
          </a:prstGeom>
        </p:spPr>
      </p:pic>
      <p:pic>
        <p:nvPicPr>
          <p:cNvPr id="7" name="Picture 7">
            <a:extLst>
              <a:ext uri="{FF2B5EF4-FFF2-40B4-BE49-F238E27FC236}">
                <a16:creationId xmlns:a16="http://schemas.microsoft.com/office/drawing/2014/main" id="{FBB7D9B0-9ECB-2C41-A2DD-73F0D947A08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l="9033" b="39491"/>
          <a:stretch>
            <a:fillRect/>
          </a:stretch>
        </p:blipFill>
        <p:spPr bwMode="auto">
          <a:xfrm rot="5400000">
            <a:off x="-2291556" y="2291556"/>
            <a:ext cx="6059488" cy="147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912317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Section Title">
    <p:spTree>
      <p:nvGrpSpPr>
        <p:cNvPr id="1" name=""/>
        <p:cNvGrpSpPr/>
        <p:nvPr/>
      </p:nvGrpSpPr>
      <p:grpSpPr>
        <a:xfrm>
          <a:off x="0" y="0"/>
          <a:ext cx="0" cy="0"/>
          <a:chOff x="0" y="0"/>
          <a:chExt cx="0" cy="0"/>
        </a:xfrm>
      </p:grpSpPr>
      <p:pic>
        <p:nvPicPr>
          <p:cNvPr id="4" name="Picture 4" descr="A close up of a logo&#10;&#10;Description automatically generated">
            <a:extLst>
              <a:ext uri="{FF2B5EF4-FFF2-40B4-BE49-F238E27FC236}">
                <a16:creationId xmlns:a16="http://schemas.microsoft.com/office/drawing/2014/main" id="{B4BDA69A-5399-2547-81AD-AE501BE0C5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68050" y="6296025"/>
            <a:ext cx="766763"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a:extLst>
              <a:ext uri="{FF2B5EF4-FFF2-40B4-BE49-F238E27FC236}">
                <a16:creationId xmlns:a16="http://schemas.microsoft.com/office/drawing/2014/main" id="{EB7607AE-83DF-F946-B923-6E5DDEF8E218}"/>
              </a:ext>
            </a:extLst>
          </p:cNvPr>
          <p:cNvSpPr/>
          <p:nvPr/>
        </p:nvSpPr>
        <p:spPr>
          <a:xfrm>
            <a:off x="0" y="0"/>
            <a:ext cx="1038225" cy="6858000"/>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pic>
        <p:nvPicPr>
          <p:cNvPr id="6" name="Picture 7">
            <a:extLst>
              <a:ext uri="{FF2B5EF4-FFF2-40B4-BE49-F238E27FC236}">
                <a16:creationId xmlns:a16="http://schemas.microsoft.com/office/drawing/2014/main" id="{74CDB412-8279-7349-AC4C-DB4CCAF613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9033" b="39491"/>
          <a:stretch>
            <a:fillRect/>
          </a:stretch>
        </p:blipFill>
        <p:spPr bwMode="auto">
          <a:xfrm rot="5400000">
            <a:off x="-2291556" y="2291556"/>
            <a:ext cx="6059488" cy="147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hasCustomPrompt="1"/>
          </p:nvPr>
        </p:nvSpPr>
        <p:spPr>
          <a:xfrm>
            <a:off x="1915298" y="2196548"/>
            <a:ext cx="9152752" cy="1909762"/>
          </a:xfrm>
          <a:prstGeom prst="rect">
            <a:avLst/>
          </a:prstGeom>
        </p:spPr>
        <p:txBody>
          <a:bodyPr anchor="b"/>
          <a:lstStyle>
            <a:lvl1pPr algn="l">
              <a:defRPr sz="6000" b="1">
                <a:solidFill>
                  <a:schemeClr val="accent1"/>
                </a:solidFill>
              </a:defRPr>
            </a:lvl1pPr>
          </a:lstStyle>
          <a:p>
            <a:r>
              <a:rPr lang="en-US" dirty="0"/>
              <a:t>Section Title Goes Here</a:t>
            </a:r>
          </a:p>
        </p:txBody>
      </p:sp>
      <p:sp>
        <p:nvSpPr>
          <p:cNvPr id="3" name="Subtitle 2"/>
          <p:cNvSpPr>
            <a:spLocks noGrp="1"/>
          </p:cNvSpPr>
          <p:nvPr>
            <p:ph type="subTitle" idx="1" hasCustomPrompt="1"/>
          </p:nvPr>
        </p:nvSpPr>
        <p:spPr>
          <a:xfrm>
            <a:off x="1915298" y="4198386"/>
            <a:ext cx="9152752" cy="834038"/>
          </a:xfrm>
          <a:prstGeom prst="rect">
            <a:avLst/>
          </a:prstGeo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Add something extra to this if you like</a:t>
            </a:r>
          </a:p>
        </p:txBody>
      </p:sp>
      <p:sp>
        <p:nvSpPr>
          <p:cNvPr id="7" name="Slide Number Placeholder 5">
            <a:extLst>
              <a:ext uri="{FF2B5EF4-FFF2-40B4-BE49-F238E27FC236}">
                <a16:creationId xmlns:a16="http://schemas.microsoft.com/office/drawing/2014/main" id="{33F6E290-EB7E-CD4C-9502-A405A7AF8242}"/>
              </a:ext>
            </a:extLst>
          </p:cNvPr>
          <p:cNvSpPr>
            <a:spLocks noGrp="1"/>
          </p:cNvSpPr>
          <p:nvPr>
            <p:ph type="sldNum" sz="quarter" idx="10"/>
          </p:nvPr>
        </p:nvSpPr>
        <p:spPr>
          <a:xfrm>
            <a:off x="10466388" y="6296025"/>
            <a:ext cx="530225" cy="365125"/>
          </a:xfrm>
        </p:spPr>
        <p:txBody>
          <a:bodyPr/>
          <a:lstStyle>
            <a:lvl1pPr>
              <a:defRPr/>
            </a:lvl1pPr>
          </a:lstStyle>
          <a:p>
            <a:pPr>
              <a:defRPr/>
            </a:pPr>
            <a:fld id="{457D0C9B-67E4-EE4D-9F86-A8A2C273B7F3}" type="slidenum">
              <a:rPr lang="en-US"/>
              <a:pPr>
                <a:defRPr/>
              </a:pPr>
              <a:t>‹#›</a:t>
            </a:fld>
            <a:endParaRPr lang="en-US" dirty="0"/>
          </a:p>
        </p:txBody>
      </p:sp>
    </p:spTree>
    <p:extLst>
      <p:ext uri="{BB962C8B-B14F-4D97-AF65-F5344CB8AC3E}">
        <p14:creationId xmlns:p14="http://schemas.microsoft.com/office/powerpoint/2010/main" val="26590035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Section Title - Alternate Dark">
    <p:bg>
      <p:bgPr>
        <a:solidFill>
          <a:schemeClr val="tx2"/>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A561681-AC63-AC42-ADF8-79260A48FC34}"/>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l="9033" b="39491"/>
          <a:stretch>
            <a:fillRect/>
          </a:stretch>
        </p:blipFill>
        <p:spPr bwMode="auto">
          <a:xfrm rot="5400000">
            <a:off x="-2291556" y="2291556"/>
            <a:ext cx="6059488" cy="147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4" descr="A picture containing drawing&#10;&#10;Description automatically generated">
            <a:extLst>
              <a:ext uri="{FF2B5EF4-FFF2-40B4-BE49-F238E27FC236}">
                <a16:creationId xmlns:a16="http://schemas.microsoft.com/office/drawing/2014/main" id="{83D0A600-4D8D-4849-B225-7C8538BFD4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r="5098" b="17615"/>
          <a:stretch>
            <a:fillRect/>
          </a:stretch>
        </p:blipFill>
        <p:spPr bwMode="auto">
          <a:xfrm>
            <a:off x="5894388" y="2752725"/>
            <a:ext cx="6297612" cy="410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7" descr="A picture containing drawing&#10;&#10;Description automatically generated">
            <a:extLst>
              <a:ext uri="{FF2B5EF4-FFF2-40B4-BE49-F238E27FC236}">
                <a16:creationId xmlns:a16="http://schemas.microsoft.com/office/drawing/2014/main" id="{C2EA8B4B-F88A-1E4B-AC89-AC59FACC6F5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66463" y="6296025"/>
            <a:ext cx="76835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hasCustomPrompt="1"/>
          </p:nvPr>
        </p:nvSpPr>
        <p:spPr>
          <a:xfrm>
            <a:off x="1147202" y="1600200"/>
            <a:ext cx="8851557" cy="1909762"/>
          </a:xfrm>
          <a:prstGeom prst="rect">
            <a:avLst/>
          </a:prstGeom>
        </p:spPr>
        <p:txBody>
          <a:bodyPr anchor="b"/>
          <a:lstStyle>
            <a:lvl1pPr algn="l">
              <a:defRPr sz="6000" b="1">
                <a:solidFill>
                  <a:schemeClr val="bg1"/>
                </a:solidFill>
              </a:defRPr>
            </a:lvl1pPr>
          </a:lstStyle>
          <a:p>
            <a:r>
              <a:rPr lang="en-US" dirty="0"/>
              <a:t>Section Title Goes Here</a:t>
            </a:r>
          </a:p>
        </p:txBody>
      </p:sp>
      <p:sp>
        <p:nvSpPr>
          <p:cNvPr id="3" name="Subtitle 2"/>
          <p:cNvSpPr>
            <a:spLocks noGrp="1"/>
          </p:cNvSpPr>
          <p:nvPr>
            <p:ph type="subTitle" idx="1"/>
          </p:nvPr>
        </p:nvSpPr>
        <p:spPr>
          <a:xfrm>
            <a:off x="1147202" y="3602038"/>
            <a:ext cx="8851557" cy="834038"/>
          </a:xfrm>
          <a:prstGeom prst="rect">
            <a:avLst/>
          </a:prstGeom>
        </p:spPr>
        <p:txBody>
          <a:bodyPr/>
          <a:lstStyle>
            <a:lvl1pPr marL="0" indent="0" algn="l">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Slide Number Placeholder 5">
            <a:extLst>
              <a:ext uri="{FF2B5EF4-FFF2-40B4-BE49-F238E27FC236}">
                <a16:creationId xmlns:a16="http://schemas.microsoft.com/office/drawing/2014/main" id="{A2BCE8ED-89E2-F540-8F9A-B399E638C639}"/>
              </a:ext>
            </a:extLst>
          </p:cNvPr>
          <p:cNvSpPr>
            <a:spLocks noGrp="1"/>
          </p:cNvSpPr>
          <p:nvPr>
            <p:ph type="sldNum" sz="quarter" idx="10"/>
          </p:nvPr>
        </p:nvSpPr>
        <p:spPr>
          <a:xfrm>
            <a:off x="10466388" y="6296025"/>
            <a:ext cx="530225" cy="365125"/>
          </a:xfrm>
        </p:spPr>
        <p:txBody>
          <a:bodyPr/>
          <a:lstStyle>
            <a:lvl1pPr>
              <a:defRPr smtClean="0">
                <a:solidFill>
                  <a:schemeClr val="accent1">
                    <a:lumMod val="20000"/>
                    <a:lumOff val="80000"/>
                  </a:schemeClr>
                </a:solidFill>
              </a:defRPr>
            </a:lvl1pPr>
          </a:lstStyle>
          <a:p>
            <a:pPr>
              <a:defRPr/>
            </a:pPr>
            <a:fld id="{05372BE0-BC18-2948-AA51-3CC7323BE54A}" type="slidenum">
              <a:rPr lang="en-US"/>
              <a:pPr>
                <a:defRPr/>
              </a:pPr>
              <a:t>‹#›</a:t>
            </a:fld>
            <a:endParaRPr lang="en-US" dirty="0"/>
          </a:p>
        </p:txBody>
      </p:sp>
    </p:spTree>
    <p:extLst>
      <p:ext uri="{BB962C8B-B14F-4D97-AF65-F5344CB8AC3E}">
        <p14:creationId xmlns:p14="http://schemas.microsoft.com/office/powerpoint/2010/main" val="35989777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Title - Alternate Light">
    <p:bg>
      <p:bgPr>
        <a:solidFill>
          <a:srgbClr val="99EEFF"/>
        </a:solidFill>
        <a:effectLst/>
      </p:bgPr>
    </p:bg>
    <p:spTree>
      <p:nvGrpSpPr>
        <p:cNvPr id="1" name=""/>
        <p:cNvGrpSpPr/>
        <p:nvPr/>
      </p:nvGrpSpPr>
      <p:grpSpPr>
        <a:xfrm>
          <a:off x="0" y="0"/>
          <a:ext cx="0" cy="0"/>
          <a:chOff x="0" y="0"/>
          <a:chExt cx="0" cy="0"/>
        </a:xfrm>
      </p:grpSpPr>
      <p:pic>
        <p:nvPicPr>
          <p:cNvPr id="4" name="Picture 4" descr="A close up of a logo&#10;&#10;Description automatically generated">
            <a:extLst>
              <a:ext uri="{FF2B5EF4-FFF2-40B4-BE49-F238E27FC236}">
                <a16:creationId xmlns:a16="http://schemas.microsoft.com/office/drawing/2014/main" id="{05B0AD27-F477-F947-B798-A3429142A3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68050" y="6296025"/>
            <a:ext cx="766763"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6">
            <a:extLst>
              <a:ext uri="{FF2B5EF4-FFF2-40B4-BE49-F238E27FC236}">
                <a16:creationId xmlns:a16="http://schemas.microsoft.com/office/drawing/2014/main" id="{099B4229-A520-8548-AA52-F638A13CF2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9033" t="2" b="49232"/>
          <a:stretch>
            <a:fillRect/>
          </a:stretch>
        </p:blipFill>
        <p:spPr bwMode="auto">
          <a:xfrm rot="5400000">
            <a:off x="-2410619" y="2410619"/>
            <a:ext cx="6059488" cy="1238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hasCustomPrompt="1"/>
          </p:nvPr>
        </p:nvSpPr>
        <p:spPr>
          <a:xfrm>
            <a:off x="1581912" y="1683321"/>
            <a:ext cx="9765538" cy="2293938"/>
          </a:xfrm>
          <a:prstGeom prst="rect">
            <a:avLst/>
          </a:prstGeom>
        </p:spPr>
        <p:txBody>
          <a:bodyPr anchor="b"/>
          <a:lstStyle>
            <a:lvl1pPr>
              <a:defRPr sz="6000" b="1">
                <a:solidFill>
                  <a:schemeClr val="accent1"/>
                </a:solidFill>
              </a:defRPr>
            </a:lvl1pPr>
          </a:lstStyle>
          <a:p>
            <a:r>
              <a:rPr lang="en-US" dirty="0"/>
              <a:t>Section Title Goes Here</a:t>
            </a:r>
          </a:p>
        </p:txBody>
      </p:sp>
      <p:sp>
        <p:nvSpPr>
          <p:cNvPr id="3" name="Text Placeholder 2"/>
          <p:cNvSpPr>
            <a:spLocks noGrp="1"/>
          </p:cNvSpPr>
          <p:nvPr>
            <p:ph type="body" idx="1"/>
          </p:nvPr>
        </p:nvSpPr>
        <p:spPr>
          <a:xfrm>
            <a:off x="1581912" y="4004247"/>
            <a:ext cx="9765538" cy="1500187"/>
          </a:xfrm>
          <a:prstGeom prst="rect">
            <a:avLst/>
          </a:prstGeom>
        </p:spPr>
        <p:txBody>
          <a:bodyPr/>
          <a:lstStyle>
            <a:lvl1pPr marL="0" indent="0">
              <a:buNone/>
              <a:defRPr sz="240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6" name="Slide Number Placeholder 5">
            <a:extLst>
              <a:ext uri="{FF2B5EF4-FFF2-40B4-BE49-F238E27FC236}">
                <a16:creationId xmlns:a16="http://schemas.microsoft.com/office/drawing/2014/main" id="{8CDFC9F1-74D8-C94F-945D-44514401E48A}"/>
              </a:ext>
            </a:extLst>
          </p:cNvPr>
          <p:cNvSpPr>
            <a:spLocks noGrp="1"/>
          </p:cNvSpPr>
          <p:nvPr>
            <p:ph type="sldNum" sz="quarter" idx="10"/>
          </p:nvPr>
        </p:nvSpPr>
        <p:spPr>
          <a:xfrm>
            <a:off x="10466388" y="6296025"/>
            <a:ext cx="530225" cy="365125"/>
          </a:xfrm>
        </p:spPr>
        <p:txBody>
          <a:bodyPr/>
          <a:lstStyle>
            <a:lvl1pPr>
              <a:defRPr smtClean="0">
                <a:solidFill>
                  <a:schemeClr val="accent1"/>
                </a:solidFill>
              </a:defRPr>
            </a:lvl1pPr>
          </a:lstStyle>
          <a:p>
            <a:pPr>
              <a:defRPr/>
            </a:pPr>
            <a:fld id="{0D929C90-1AB1-0149-B55A-AC988D491CF7}" type="slidenum">
              <a:rPr lang="en-US"/>
              <a:pPr>
                <a:defRPr/>
              </a:pPr>
              <a:t>‹#›</a:t>
            </a:fld>
            <a:endParaRPr lang="en-US" dirty="0"/>
          </a:p>
        </p:txBody>
      </p:sp>
    </p:spTree>
    <p:extLst>
      <p:ext uri="{BB962C8B-B14F-4D97-AF65-F5344CB8AC3E}">
        <p14:creationId xmlns:p14="http://schemas.microsoft.com/office/powerpoint/2010/main" val="12946665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30E02EF-ECEF-6546-AC8B-3D9B46C65A2E}"/>
              </a:ext>
            </a:extLst>
          </p:cNvPr>
          <p:cNvSpPr/>
          <p:nvPr/>
        </p:nvSpPr>
        <p:spPr>
          <a:xfrm>
            <a:off x="0" y="0"/>
            <a:ext cx="12192000" cy="1325563"/>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b="1" dirty="0"/>
          </a:p>
        </p:txBody>
      </p:sp>
      <p:pic>
        <p:nvPicPr>
          <p:cNvPr id="5" name="Picture 6" descr="A close up of a logo&#10;&#10;Description automatically generated">
            <a:extLst>
              <a:ext uri="{FF2B5EF4-FFF2-40B4-BE49-F238E27FC236}">
                <a16:creationId xmlns:a16="http://schemas.microsoft.com/office/drawing/2014/main" id="{AC819F05-A83F-3643-B040-D237D30843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68050" y="6296025"/>
            <a:ext cx="766763"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7">
            <a:extLst>
              <a:ext uri="{FF2B5EF4-FFF2-40B4-BE49-F238E27FC236}">
                <a16:creationId xmlns:a16="http://schemas.microsoft.com/office/drawing/2014/main" id="{FECD17EB-6099-FA49-8A8C-B3C478B199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27956" r="53200"/>
          <a:stretch>
            <a:fillRect/>
          </a:stretch>
        </p:blipFill>
        <p:spPr bwMode="auto">
          <a:xfrm>
            <a:off x="9069388" y="0"/>
            <a:ext cx="3117850" cy="1757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EDC743DF-CE2F-EA42-A107-42B46EB37B37}"/>
              </a:ext>
            </a:extLst>
          </p:cNvPr>
          <p:cNvSpPr/>
          <p:nvPr/>
        </p:nvSpPr>
        <p:spPr>
          <a:xfrm>
            <a:off x="655638" y="290513"/>
            <a:ext cx="85725" cy="871537"/>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dirty="0">
                <a:solidFill>
                  <a:schemeClr val="accent1"/>
                </a:solidFill>
              </a:rPr>
              <a:t>  </a:t>
            </a:r>
          </a:p>
        </p:txBody>
      </p:sp>
      <p:sp>
        <p:nvSpPr>
          <p:cNvPr id="2" name="Title 1"/>
          <p:cNvSpPr>
            <a:spLocks noGrp="1"/>
          </p:cNvSpPr>
          <p:nvPr>
            <p:ph type="title"/>
          </p:nvPr>
        </p:nvSpPr>
        <p:spPr>
          <a:xfrm>
            <a:off x="838200" y="290984"/>
            <a:ext cx="10515600" cy="960438"/>
          </a:xfrm>
          <a:prstGeom prst="rect">
            <a:avLst/>
          </a:prstGeom>
        </p:spPr>
        <p:txBody>
          <a:bodyPr/>
          <a:lstStyle>
            <a:lvl1pPr>
              <a:defRPr b="1">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Slide Number Placeholder 5">
            <a:extLst>
              <a:ext uri="{FF2B5EF4-FFF2-40B4-BE49-F238E27FC236}">
                <a16:creationId xmlns:a16="http://schemas.microsoft.com/office/drawing/2014/main" id="{C397578C-3AF1-214B-8745-EB0DF06394A7}"/>
              </a:ext>
            </a:extLst>
          </p:cNvPr>
          <p:cNvSpPr>
            <a:spLocks noGrp="1"/>
          </p:cNvSpPr>
          <p:nvPr>
            <p:ph type="sldNum" sz="quarter" idx="10"/>
          </p:nvPr>
        </p:nvSpPr>
        <p:spPr>
          <a:xfrm>
            <a:off x="10466388" y="6296025"/>
            <a:ext cx="530225" cy="365125"/>
          </a:xfrm>
        </p:spPr>
        <p:txBody>
          <a:bodyPr/>
          <a:lstStyle>
            <a:lvl1pPr>
              <a:defRPr/>
            </a:lvl1pPr>
          </a:lstStyle>
          <a:p>
            <a:pPr>
              <a:defRPr/>
            </a:pPr>
            <a:fld id="{0121240C-47AF-2F4D-83B3-CC3EDF50F794}" type="slidenum">
              <a:rPr lang="en-US"/>
              <a:pPr>
                <a:defRPr/>
              </a:pPr>
              <a:t>‹#›</a:t>
            </a:fld>
            <a:endParaRPr lang="en-US" dirty="0"/>
          </a:p>
        </p:txBody>
      </p:sp>
    </p:spTree>
    <p:extLst>
      <p:ext uri="{BB962C8B-B14F-4D97-AF65-F5344CB8AC3E}">
        <p14:creationId xmlns:p14="http://schemas.microsoft.com/office/powerpoint/2010/main" val="4948303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pic>
        <p:nvPicPr>
          <p:cNvPr id="7" name="Picture 4" descr="A close up of a logo&#10;&#10;Description automatically generated">
            <a:extLst>
              <a:ext uri="{FF2B5EF4-FFF2-40B4-BE49-F238E27FC236}">
                <a16:creationId xmlns:a16="http://schemas.microsoft.com/office/drawing/2014/main" id="{2861E2B0-E417-3449-9BD2-8EDF99E6EF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68050" y="6296025"/>
            <a:ext cx="766763"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7">
            <a:extLst>
              <a:ext uri="{FF2B5EF4-FFF2-40B4-BE49-F238E27FC236}">
                <a16:creationId xmlns:a16="http://schemas.microsoft.com/office/drawing/2014/main" id="{48480E8D-B466-C743-B6B4-A928EAFC4BE4}"/>
              </a:ext>
            </a:extLst>
          </p:cNvPr>
          <p:cNvSpPr/>
          <p:nvPr/>
        </p:nvSpPr>
        <p:spPr>
          <a:xfrm>
            <a:off x="0" y="0"/>
            <a:ext cx="12192000" cy="1325563"/>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b="1" dirty="0"/>
          </a:p>
        </p:txBody>
      </p:sp>
      <p:pic>
        <p:nvPicPr>
          <p:cNvPr id="9" name="Picture 7">
            <a:extLst>
              <a:ext uri="{FF2B5EF4-FFF2-40B4-BE49-F238E27FC236}">
                <a16:creationId xmlns:a16="http://schemas.microsoft.com/office/drawing/2014/main" id="{D8D996C0-D6E0-D44C-B017-797FE75F0D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27956" r="53200"/>
          <a:stretch>
            <a:fillRect/>
          </a:stretch>
        </p:blipFill>
        <p:spPr bwMode="auto">
          <a:xfrm>
            <a:off x="9069388" y="0"/>
            <a:ext cx="3117850" cy="1757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9">
            <a:extLst>
              <a:ext uri="{FF2B5EF4-FFF2-40B4-BE49-F238E27FC236}">
                <a16:creationId xmlns:a16="http://schemas.microsoft.com/office/drawing/2014/main" id="{824184CC-91A6-624F-9A8B-C2AA443015F0}"/>
              </a:ext>
            </a:extLst>
          </p:cNvPr>
          <p:cNvSpPr/>
          <p:nvPr/>
        </p:nvSpPr>
        <p:spPr>
          <a:xfrm>
            <a:off x="655638" y="290513"/>
            <a:ext cx="85725" cy="871537"/>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dirty="0">
                <a:solidFill>
                  <a:schemeClr val="accent1"/>
                </a:solidFill>
              </a:rPr>
              <a:t>  </a:t>
            </a:r>
          </a:p>
        </p:txBody>
      </p:sp>
      <p:sp>
        <p:nvSpPr>
          <p:cNvPr id="3" name="Text Placeholder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itle 1"/>
          <p:cNvSpPr>
            <a:spLocks noGrp="1"/>
          </p:cNvSpPr>
          <p:nvPr>
            <p:ph type="title"/>
          </p:nvPr>
        </p:nvSpPr>
        <p:spPr>
          <a:xfrm>
            <a:off x="838200" y="290984"/>
            <a:ext cx="10515600" cy="960438"/>
          </a:xfrm>
          <a:prstGeom prst="rect">
            <a:avLst/>
          </a:prstGeom>
        </p:spPr>
        <p:txBody>
          <a:bodyPr/>
          <a:lstStyle>
            <a:lvl1pPr>
              <a:defRPr b="1">
                <a:solidFill>
                  <a:schemeClr val="bg1"/>
                </a:solidFill>
              </a:defRPr>
            </a:lvl1pPr>
          </a:lstStyle>
          <a:p>
            <a:r>
              <a:rPr lang="en-US"/>
              <a:t>Click to edit Master title style</a:t>
            </a:r>
            <a:endParaRPr lang="en-US" dirty="0"/>
          </a:p>
        </p:txBody>
      </p:sp>
      <p:sp>
        <p:nvSpPr>
          <p:cNvPr id="11" name="Slide Number Placeholder 5">
            <a:extLst>
              <a:ext uri="{FF2B5EF4-FFF2-40B4-BE49-F238E27FC236}">
                <a16:creationId xmlns:a16="http://schemas.microsoft.com/office/drawing/2014/main" id="{E77F978D-5363-FC43-A6C2-7EA5DF39F036}"/>
              </a:ext>
            </a:extLst>
          </p:cNvPr>
          <p:cNvSpPr>
            <a:spLocks noGrp="1"/>
          </p:cNvSpPr>
          <p:nvPr>
            <p:ph type="sldNum" sz="quarter" idx="10"/>
          </p:nvPr>
        </p:nvSpPr>
        <p:spPr>
          <a:xfrm>
            <a:off x="10466388" y="6296025"/>
            <a:ext cx="530225" cy="365125"/>
          </a:xfrm>
        </p:spPr>
        <p:txBody>
          <a:bodyPr/>
          <a:lstStyle>
            <a:lvl1pPr>
              <a:defRPr/>
            </a:lvl1pPr>
          </a:lstStyle>
          <a:p>
            <a:pPr>
              <a:defRPr/>
            </a:pPr>
            <a:fld id="{F3EA02B2-7C1B-3745-B04D-2D251A8ED9EE}" type="slidenum">
              <a:rPr lang="en-US"/>
              <a:pPr>
                <a:defRPr/>
              </a:pPr>
              <a:t>‹#›</a:t>
            </a:fld>
            <a:endParaRPr lang="en-US" dirty="0"/>
          </a:p>
        </p:txBody>
      </p:sp>
    </p:spTree>
    <p:extLst>
      <p:ext uri="{BB962C8B-B14F-4D97-AF65-F5344CB8AC3E}">
        <p14:creationId xmlns:p14="http://schemas.microsoft.com/office/powerpoint/2010/main" val="22653890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3" name="Picture 4" descr="A close up of a logo&#10;&#10;Description automatically generated">
            <a:extLst>
              <a:ext uri="{FF2B5EF4-FFF2-40B4-BE49-F238E27FC236}">
                <a16:creationId xmlns:a16="http://schemas.microsoft.com/office/drawing/2014/main" id="{E089BD9A-FFD6-8E45-962D-88FE091FD3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68050" y="6296025"/>
            <a:ext cx="766763"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a:extLst>
              <a:ext uri="{FF2B5EF4-FFF2-40B4-BE49-F238E27FC236}">
                <a16:creationId xmlns:a16="http://schemas.microsoft.com/office/drawing/2014/main" id="{CD86F970-AFAF-D545-8BD5-845C66F5C19C}"/>
              </a:ext>
            </a:extLst>
          </p:cNvPr>
          <p:cNvSpPr/>
          <p:nvPr/>
        </p:nvSpPr>
        <p:spPr>
          <a:xfrm>
            <a:off x="0" y="0"/>
            <a:ext cx="12192000" cy="1325563"/>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b="1" dirty="0"/>
          </a:p>
        </p:txBody>
      </p:sp>
      <p:pic>
        <p:nvPicPr>
          <p:cNvPr id="5" name="Picture 7">
            <a:extLst>
              <a:ext uri="{FF2B5EF4-FFF2-40B4-BE49-F238E27FC236}">
                <a16:creationId xmlns:a16="http://schemas.microsoft.com/office/drawing/2014/main" id="{98E84515-8741-CD43-9D01-F8671983E3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27956" r="53200"/>
          <a:stretch>
            <a:fillRect/>
          </a:stretch>
        </p:blipFill>
        <p:spPr bwMode="auto">
          <a:xfrm>
            <a:off x="9069388" y="0"/>
            <a:ext cx="3117850" cy="1757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a:extLst>
              <a:ext uri="{FF2B5EF4-FFF2-40B4-BE49-F238E27FC236}">
                <a16:creationId xmlns:a16="http://schemas.microsoft.com/office/drawing/2014/main" id="{31C545D3-CCAF-0F42-BDA5-8FE3FE81E583}"/>
              </a:ext>
            </a:extLst>
          </p:cNvPr>
          <p:cNvSpPr/>
          <p:nvPr/>
        </p:nvSpPr>
        <p:spPr>
          <a:xfrm>
            <a:off x="655638" y="290513"/>
            <a:ext cx="85725" cy="871537"/>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dirty="0">
                <a:solidFill>
                  <a:schemeClr val="accent1"/>
                </a:solidFill>
              </a:rPr>
              <a:t>  </a:t>
            </a:r>
          </a:p>
        </p:txBody>
      </p:sp>
      <p:sp>
        <p:nvSpPr>
          <p:cNvPr id="9" name="Title 1"/>
          <p:cNvSpPr>
            <a:spLocks noGrp="1"/>
          </p:cNvSpPr>
          <p:nvPr>
            <p:ph type="title"/>
          </p:nvPr>
        </p:nvSpPr>
        <p:spPr>
          <a:xfrm>
            <a:off x="838200" y="290984"/>
            <a:ext cx="10515600" cy="960438"/>
          </a:xfrm>
          <a:prstGeom prst="rect">
            <a:avLst/>
          </a:prstGeom>
        </p:spPr>
        <p:txBody>
          <a:bodyPr/>
          <a:lstStyle>
            <a:lvl1pPr>
              <a:defRPr b="1">
                <a:solidFill>
                  <a:schemeClr val="bg1"/>
                </a:solidFill>
              </a:defRPr>
            </a:lvl1pPr>
          </a:lstStyle>
          <a:p>
            <a:r>
              <a:rPr lang="en-US"/>
              <a:t>Click to edit Master title style</a:t>
            </a:r>
            <a:endParaRPr lang="en-US" dirty="0"/>
          </a:p>
        </p:txBody>
      </p:sp>
      <p:sp>
        <p:nvSpPr>
          <p:cNvPr id="7" name="Slide Number Placeholder 5">
            <a:extLst>
              <a:ext uri="{FF2B5EF4-FFF2-40B4-BE49-F238E27FC236}">
                <a16:creationId xmlns:a16="http://schemas.microsoft.com/office/drawing/2014/main" id="{9A7F302A-7F43-3043-9DEB-52C78F693E04}"/>
              </a:ext>
            </a:extLst>
          </p:cNvPr>
          <p:cNvSpPr>
            <a:spLocks noGrp="1"/>
          </p:cNvSpPr>
          <p:nvPr>
            <p:ph type="sldNum" sz="quarter" idx="10"/>
          </p:nvPr>
        </p:nvSpPr>
        <p:spPr>
          <a:xfrm>
            <a:off x="10466388" y="6296025"/>
            <a:ext cx="530225" cy="365125"/>
          </a:xfrm>
        </p:spPr>
        <p:txBody>
          <a:bodyPr/>
          <a:lstStyle>
            <a:lvl1pPr>
              <a:defRPr/>
            </a:lvl1pPr>
          </a:lstStyle>
          <a:p>
            <a:pPr>
              <a:defRPr/>
            </a:pPr>
            <a:fld id="{17736792-7E9C-9442-95C1-E9985CE4D3B6}" type="slidenum">
              <a:rPr lang="en-US"/>
              <a:pPr>
                <a:defRPr/>
              </a:pPr>
              <a:t>‹#›</a:t>
            </a:fld>
            <a:endParaRPr lang="en-US" dirty="0"/>
          </a:p>
        </p:txBody>
      </p:sp>
    </p:spTree>
    <p:extLst>
      <p:ext uri="{BB962C8B-B14F-4D97-AF65-F5344CB8AC3E}">
        <p14:creationId xmlns:p14="http://schemas.microsoft.com/office/powerpoint/2010/main" val="12435257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 Alternat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B2F471D0-9651-9B4A-80EA-21715A86596F}"/>
              </a:ext>
            </a:extLst>
          </p:cNvPr>
          <p:cNvSpPr>
            <a:spLocks noGrp="1"/>
          </p:cNvSpPr>
          <p:nvPr>
            <p:ph type="sldNum" sz="quarter" idx="12"/>
          </p:nvPr>
        </p:nvSpPr>
        <p:spPr>
          <a:xfrm>
            <a:off x="10465903" y="6296716"/>
            <a:ext cx="530087" cy="365125"/>
          </a:xfrm>
          <a:prstGeom prst="rect">
            <a:avLst/>
          </a:prstGeom>
        </p:spPr>
        <p:txBody>
          <a:bodyPr/>
          <a:lstStyle/>
          <a:p>
            <a:fld id="{C97FC88E-866D-894C-A5F4-69E219FEB641}" type="slidenum">
              <a:rPr lang="en-US" smtClean="0"/>
              <a:t>‹#›</a:t>
            </a:fld>
            <a:endParaRPr lang="en-US" dirty="0"/>
          </a:p>
        </p:txBody>
      </p:sp>
      <p:pic>
        <p:nvPicPr>
          <p:cNvPr id="7" name="Picture 6" descr="A close up of a logo&#10;&#10;Description automatically generated">
            <a:extLst>
              <a:ext uri="{FF2B5EF4-FFF2-40B4-BE49-F238E27FC236}">
                <a16:creationId xmlns:a16="http://schemas.microsoft.com/office/drawing/2014/main" id="{F31EA3ED-6BC0-5D48-B8B9-7BFC690DC3B0}"/>
              </a:ext>
            </a:extLst>
          </p:cNvPr>
          <p:cNvPicPr>
            <a:picLocks noChangeAspect="1"/>
          </p:cNvPicPr>
          <p:nvPr userDrawn="1"/>
        </p:nvPicPr>
        <p:blipFill>
          <a:blip r:embed="rId2"/>
          <a:stretch>
            <a:fillRect/>
          </a:stretch>
        </p:blipFill>
        <p:spPr>
          <a:xfrm>
            <a:off x="11068730" y="6296714"/>
            <a:ext cx="765461" cy="365125"/>
          </a:xfrm>
          <a:prstGeom prst="rect">
            <a:avLst/>
          </a:prstGeom>
        </p:spPr>
      </p:pic>
      <p:sp>
        <p:nvSpPr>
          <p:cNvPr id="5" name="Title 1">
            <a:extLst>
              <a:ext uri="{FF2B5EF4-FFF2-40B4-BE49-F238E27FC236}">
                <a16:creationId xmlns:a16="http://schemas.microsoft.com/office/drawing/2014/main" id="{4CCA1D8C-29BD-E64C-B7CB-25F1E109E687}"/>
              </a:ext>
            </a:extLst>
          </p:cNvPr>
          <p:cNvSpPr>
            <a:spLocks noGrp="1"/>
          </p:cNvSpPr>
          <p:nvPr>
            <p:ph type="title"/>
          </p:nvPr>
        </p:nvSpPr>
        <p:spPr>
          <a:xfrm>
            <a:off x="838200" y="365125"/>
            <a:ext cx="10515600" cy="1325563"/>
          </a:xfrm>
          <a:prstGeom prst="rect">
            <a:avLst/>
          </a:prstGeom>
        </p:spPr>
        <p:txBody>
          <a:bodyPr/>
          <a:lstStyle>
            <a:lvl1pPr>
              <a:defRPr b="1">
                <a:solidFill>
                  <a:schemeClr val="accent1"/>
                </a:solidFill>
                <a:latin typeface="+mj-lt"/>
              </a:defRPr>
            </a:lvl1pPr>
          </a:lstStyle>
          <a:p>
            <a:r>
              <a:rPr lang="en-US"/>
              <a:t>Click to edit Master title style</a:t>
            </a:r>
            <a:endParaRPr lang="en-US" dirty="0"/>
          </a:p>
        </p:txBody>
      </p:sp>
    </p:spTree>
    <p:extLst>
      <p:ext uri="{BB962C8B-B14F-4D97-AF65-F5344CB8AC3E}">
        <p14:creationId xmlns:p14="http://schemas.microsoft.com/office/powerpoint/2010/main" val="25789049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8A3AE55B-C10E-6E47-8794-001829270100}"/>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Text Placeholder 2">
            <a:extLst>
              <a:ext uri="{FF2B5EF4-FFF2-40B4-BE49-F238E27FC236}">
                <a16:creationId xmlns:a16="http://schemas.microsoft.com/office/drawing/2014/main" id="{1CF84D15-F03F-D54A-9E48-12212D4D4A04}"/>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 name="Slide Number Placeholder 5">
            <a:extLst>
              <a:ext uri="{FF2B5EF4-FFF2-40B4-BE49-F238E27FC236}">
                <a16:creationId xmlns:a16="http://schemas.microsoft.com/office/drawing/2014/main" id="{A69D563D-C0A6-CD4E-A739-F924D1FC0BE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smtClean="0">
                <a:solidFill>
                  <a:schemeClr val="tx1">
                    <a:tint val="75000"/>
                  </a:schemeClr>
                </a:solidFill>
                <a:latin typeface="+mn-lt"/>
              </a:defRPr>
            </a:lvl1pPr>
          </a:lstStyle>
          <a:p>
            <a:pPr>
              <a:defRPr/>
            </a:pPr>
            <a:fld id="{0DBE22DD-494E-1849-B805-BC38FDC97163}"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6" r:id="rId7"/>
    <p:sldLayoutId id="2147483697" r:id="rId8"/>
    <p:sldLayoutId id="2147483707" r:id="rId9"/>
    <p:sldLayoutId id="2147483699" r:id="rId10"/>
    <p:sldLayoutId id="2147483702" r:id="rId11"/>
    <p:sldLayoutId id="2147483703" r:id="rId12"/>
    <p:sldLayoutId id="2147483701" r:id="rId13"/>
    <p:sldLayoutId id="2147483704" r:id="rId14"/>
    <p:sldLayoutId id="2147483708" r:id="rId15"/>
    <p:sldLayoutId id="2147483706" r:id="rId16"/>
  </p:sldLayoutIdLst>
  <p:hf hdr="0" ftr="0" dt="0"/>
  <p:txStyles>
    <p:titleStyle>
      <a:lvl1pPr algn="l" rtl="0" eaLnBrk="1" fontAlgn="base" hangingPunct="1">
        <a:lnSpc>
          <a:spcPct val="90000"/>
        </a:lnSpc>
        <a:spcBef>
          <a:spcPct val="0"/>
        </a:spcBef>
        <a:spcAft>
          <a:spcPct val="0"/>
        </a:spcAft>
        <a:defRPr sz="4400" kern="1200">
          <a:solidFill>
            <a:schemeClr val="tx1"/>
          </a:solidFill>
          <a:latin typeface="+mj-lt"/>
          <a:ea typeface="+mj-ea"/>
          <a:cs typeface="+mj-cs"/>
        </a:defRPr>
      </a:lvl1pPr>
      <a:lvl2pPr algn="l" rtl="0" eaLnBrk="1" fontAlgn="base" hangingPunct="1">
        <a:lnSpc>
          <a:spcPct val="90000"/>
        </a:lnSpc>
        <a:spcBef>
          <a:spcPct val="0"/>
        </a:spcBef>
        <a:spcAft>
          <a:spcPct val="0"/>
        </a:spcAft>
        <a:defRPr sz="4400">
          <a:solidFill>
            <a:schemeClr val="tx1"/>
          </a:solidFill>
          <a:latin typeface="Corbel" panose="020B0503020204020204" pitchFamily="34" charset="0"/>
        </a:defRPr>
      </a:lvl2pPr>
      <a:lvl3pPr algn="l" rtl="0" eaLnBrk="1" fontAlgn="base" hangingPunct="1">
        <a:lnSpc>
          <a:spcPct val="90000"/>
        </a:lnSpc>
        <a:spcBef>
          <a:spcPct val="0"/>
        </a:spcBef>
        <a:spcAft>
          <a:spcPct val="0"/>
        </a:spcAft>
        <a:defRPr sz="4400">
          <a:solidFill>
            <a:schemeClr val="tx1"/>
          </a:solidFill>
          <a:latin typeface="Corbel" panose="020B0503020204020204" pitchFamily="34" charset="0"/>
        </a:defRPr>
      </a:lvl3pPr>
      <a:lvl4pPr algn="l" rtl="0" eaLnBrk="1" fontAlgn="base" hangingPunct="1">
        <a:lnSpc>
          <a:spcPct val="90000"/>
        </a:lnSpc>
        <a:spcBef>
          <a:spcPct val="0"/>
        </a:spcBef>
        <a:spcAft>
          <a:spcPct val="0"/>
        </a:spcAft>
        <a:defRPr sz="4400">
          <a:solidFill>
            <a:schemeClr val="tx1"/>
          </a:solidFill>
          <a:latin typeface="Corbel" panose="020B0503020204020204" pitchFamily="34" charset="0"/>
        </a:defRPr>
      </a:lvl4pPr>
      <a:lvl5pPr algn="l" rtl="0" eaLnBrk="1" fontAlgn="base" hangingPunct="1">
        <a:lnSpc>
          <a:spcPct val="90000"/>
        </a:lnSpc>
        <a:spcBef>
          <a:spcPct val="0"/>
        </a:spcBef>
        <a:spcAft>
          <a:spcPct val="0"/>
        </a:spcAft>
        <a:defRPr sz="4400">
          <a:solidFill>
            <a:schemeClr val="tx1"/>
          </a:solidFill>
          <a:latin typeface="Corbel" panose="020B0503020204020204" pitchFamily="34" charset="0"/>
        </a:defRPr>
      </a:lvl5pPr>
      <a:lvl6pPr marL="457200" algn="l" rtl="0" eaLnBrk="1" fontAlgn="base" hangingPunct="1">
        <a:lnSpc>
          <a:spcPct val="90000"/>
        </a:lnSpc>
        <a:spcBef>
          <a:spcPct val="0"/>
        </a:spcBef>
        <a:spcAft>
          <a:spcPct val="0"/>
        </a:spcAft>
        <a:defRPr sz="4400">
          <a:solidFill>
            <a:schemeClr val="tx1"/>
          </a:solidFill>
          <a:latin typeface="Corbel" panose="020B0503020204020204" pitchFamily="34" charset="0"/>
        </a:defRPr>
      </a:lvl6pPr>
      <a:lvl7pPr marL="914400" algn="l" rtl="0" eaLnBrk="1" fontAlgn="base" hangingPunct="1">
        <a:lnSpc>
          <a:spcPct val="90000"/>
        </a:lnSpc>
        <a:spcBef>
          <a:spcPct val="0"/>
        </a:spcBef>
        <a:spcAft>
          <a:spcPct val="0"/>
        </a:spcAft>
        <a:defRPr sz="4400">
          <a:solidFill>
            <a:schemeClr val="tx1"/>
          </a:solidFill>
          <a:latin typeface="Corbel" panose="020B0503020204020204" pitchFamily="34" charset="0"/>
        </a:defRPr>
      </a:lvl7pPr>
      <a:lvl8pPr marL="1371600" algn="l" rtl="0" eaLnBrk="1" fontAlgn="base" hangingPunct="1">
        <a:lnSpc>
          <a:spcPct val="90000"/>
        </a:lnSpc>
        <a:spcBef>
          <a:spcPct val="0"/>
        </a:spcBef>
        <a:spcAft>
          <a:spcPct val="0"/>
        </a:spcAft>
        <a:defRPr sz="4400">
          <a:solidFill>
            <a:schemeClr val="tx1"/>
          </a:solidFill>
          <a:latin typeface="Corbel" panose="020B0503020204020204" pitchFamily="34" charset="0"/>
        </a:defRPr>
      </a:lvl8pPr>
      <a:lvl9pPr marL="1828800" algn="l" rtl="0" eaLnBrk="1" fontAlgn="base" hangingPunct="1">
        <a:lnSpc>
          <a:spcPct val="90000"/>
        </a:lnSpc>
        <a:spcBef>
          <a:spcPct val="0"/>
        </a:spcBef>
        <a:spcAft>
          <a:spcPct val="0"/>
        </a:spcAft>
        <a:defRPr sz="4400">
          <a:solidFill>
            <a:schemeClr val="tx1"/>
          </a:solidFill>
          <a:latin typeface="Corbel" panose="020B0503020204020204" pitchFamily="34" charset="0"/>
        </a:defRPr>
      </a:lvl9pPr>
    </p:titleStyle>
    <p:bodyStyle>
      <a:lvl1pPr marL="228600" indent="-228600" algn="l" rtl="0" eaLnBrk="1" fontAlgn="base" hangingPunct="1">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8.jpeg"/><Relationship Id="rId5" Type="http://schemas.openxmlformats.org/officeDocument/2006/relationships/image" Target="../media/image7.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hyperlink" Target="https://unifiedqa.apps.allenai.org/" TargetMode="External"/><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8.xml"/><Relationship Id="rId1" Type="http://schemas.openxmlformats.org/officeDocument/2006/relationships/slideLayout" Target="../slideLayouts/slideLayout6.xml"/><Relationship Id="rId4" Type="http://schemas.openxmlformats.org/officeDocument/2006/relationships/image" Target="../media/image18.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9CCC58-4645-A448-8A30-C8E0609AF0B5}"/>
              </a:ext>
            </a:extLst>
          </p:cNvPr>
          <p:cNvSpPr>
            <a:spLocks noGrp="1"/>
          </p:cNvSpPr>
          <p:nvPr>
            <p:ph type="ctrTitle"/>
          </p:nvPr>
        </p:nvSpPr>
        <p:spPr/>
        <p:txBody>
          <a:bodyPr/>
          <a:lstStyle/>
          <a:p>
            <a:r>
              <a:rPr lang="en-US" sz="8800" dirty="0"/>
              <a:t>Unify and Conquer </a:t>
            </a:r>
            <a:br>
              <a:rPr lang="en-US" sz="3200" dirty="0"/>
            </a:br>
            <a:r>
              <a:rPr lang="en-US" sz="3200" dirty="0"/>
              <a:t>Towards a </a:t>
            </a:r>
            <a:r>
              <a:rPr lang="en-US" sz="3200" i="1" dirty="0"/>
              <a:t>Unified</a:t>
            </a:r>
            <a:r>
              <a:rPr lang="en-US" sz="3200" dirty="0"/>
              <a:t> View of Machine Comprehension</a:t>
            </a:r>
            <a:endParaRPr lang="en-US" sz="1200" dirty="0"/>
          </a:p>
        </p:txBody>
      </p:sp>
      <p:sp>
        <p:nvSpPr>
          <p:cNvPr id="3" name="Subtitle 2">
            <a:extLst>
              <a:ext uri="{FF2B5EF4-FFF2-40B4-BE49-F238E27FC236}">
                <a16:creationId xmlns:a16="http://schemas.microsoft.com/office/drawing/2014/main" id="{C4AB8135-824C-134E-AD47-DC9D63351773}"/>
              </a:ext>
            </a:extLst>
          </p:cNvPr>
          <p:cNvSpPr>
            <a:spLocks noGrp="1"/>
          </p:cNvSpPr>
          <p:nvPr>
            <p:ph type="subTitle" idx="1"/>
          </p:nvPr>
        </p:nvSpPr>
        <p:spPr>
          <a:xfrm>
            <a:off x="1915298" y="4514072"/>
            <a:ext cx="9152752" cy="834038"/>
          </a:xfrm>
        </p:spPr>
        <p:txBody>
          <a:bodyPr/>
          <a:lstStyle/>
          <a:p>
            <a:r>
              <a:rPr lang="en-US" dirty="0"/>
              <a:t>Daniel </a:t>
            </a:r>
            <a:r>
              <a:rPr lang="en-US" dirty="0" err="1"/>
              <a:t>Khashabi</a:t>
            </a:r>
            <a:r>
              <a:rPr lang="en-US" dirty="0"/>
              <a:t> </a:t>
            </a:r>
            <a:br>
              <a:rPr lang="en-US" dirty="0"/>
            </a:br>
            <a:r>
              <a:rPr lang="en-US" dirty="0"/>
              <a:t>Allen Institute for AI, Seattle </a:t>
            </a:r>
          </a:p>
        </p:txBody>
      </p:sp>
      <p:sp>
        <p:nvSpPr>
          <p:cNvPr id="4" name="Slide Number Placeholder 3">
            <a:extLst>
              <a:ext uri="{FF2B5EF4-FFF2-40B4-BE49-F238E27FC236}">
                <a16:creationId xmlns:a16="http://schemas.microsoft.com/office/drawing/2014/main" id="{47F29B39-6F75-0C4C-9592-124004B49BEC}"/>
              </a:ext>
            </a:extLst>
          </p:cNvPr>
          <p:cNvSpPr>
            <a:spLocks noGrp="1"/>
          </p:cNvSpPr>
          <p:nvPr>
            <p:ph type="sldNum" sz="quarter" idx="10"/>
          </p:nvPr>
        </p:nvSpPr>
        <p:spPr/>
        <p:txBody>
          <a:bodyPr/>
          <a:lstStyle/>
          <a:p>
            <a:pPr>
              <a:defRPr/>
            </a:pPr>
            <a:fld id="{457D0C9B-67E4-EE4D-9F86-A8A2C273B7F3}" type="slidenum">
              <a:rPr lang="en-US" smtClean="0"/>
              <a:pPr>
                <a:defRPr/>
              </a:pPr>
              <a:t>1</a:t>
            </a:fld>
            <a:endParaRPr lang="en-US" dirty="0"/>
          </a:p>
        </p:txBody>
      </p:sp>
    </p:spTree>
    <p:extLst>
      <p:ext uri="{BB962C8B-B14F-4D97-AF65-F5344CB8AC3E}">
        <p14:creationId xmlns:p14="http://schemas.microsoft.com/office/powerpoint/2010/main" val="31526086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966992-1B72-F341-B9CB-11B9C9F3A201}"/>
              </a:ext>
            </a:extLst>
          </p:cNvPr>
          <p:cNvSpPr>
            <a:spLocks noGrp="1"/>
          </p:cNvSpPr>
          <p:nvPr>
            <p:ph type="title"/>
          </p:nvPr>
        </p:nvSpPr>
        <p:spPr/>
        <p:txBody>
          <a:bodyPr/>
          <a:lstStyle/>
          <a:p>
            <a:r>
              <a:rPr lang="en-US" dirty="0"/>
              <a:t>formats-specialized models</a:t>
            </a:r>
          </a:p>
        </p:txBody>
      </p:sp>
      <p:grpSp>
        <p:nvGrpSpPr>
          <p:cNvPr id="4" name="Group 3">
            <a:extLst>
              <a:ext uri="{FF2B5EF4-FFF2-40B4-BE49-F238E27FC236}">
                <a16:creationId xmlns:a16="http://schemas.microsoft.com/office/drawing/2014/main" id="{3128E3D5-76B3-F44E-ADE7-BAC81D47F933}"/>
              </a:ext>
            </a:extLst>
          </p:cNvPr>
          <p:cNvGrpSpPr/>
          <p:nvPr/>
        </p:nvGrpSpPr>
        <p:grpSpPr>
          <a:xfrm>
            <a:off x="838200" y="1838155"/>
            <a:ext cx="10618743" cy="1985791"/>
            <a:chOff x="838200" y="1838155"/>
            <a:chExt cx="10618743" cy="1985791"/>
          </a:xfrm>
        </p:grpSpPr>
        <p:sp>
          <p:nvSpPr>
            <p:cNvPr id="5" name="Rectangle 4">
              <a:extLst>
                <a:ext uri="{FF2B5EF4-FFF2-40B4-BE49-F238E27FC236}">
                  <a16:creationId xmlns:a16="http://schemas.microsoft.com/office/drawing/2014/main" id="{BAA19890-465A-2544-8F80-FCCCAF83873D}"/>
                </a:ext>
              </a:extLst>
            </p:cNvPr>
            <p:cNvSpPr/>
            <p:nvPr/>
          </p:nvSpPr>
          <p:spPr>
            <a:xfrm>
              <a:off x="1038963" y="1838155"/>
              <a:ext cx="3383073" cy="769441"/>
            </a:xfrm>
            <a:prstGeom prst="rect">
              <a:avLst/>
            </a:prstGeom>
          </p:spPr>
          <p:txBody>
            <a:bodyPr wrap="square">
              <a:spAutoFit/>
            </a:bodyPr>
            <a:lstStyle/>
            <a:p>
              <a:pPr algn="ctr"/>
              <a:r>
                <a:rPr lang="en-US" sz="2200" b="1" dirty="0"/>
                <a:t>Question:</a:t>
              </a:r>
              <a:r>
                <a:rPr lang="en-US" sz="2200" b="1" i="1" dirty="0"/>
                <a:t> </a:t>
              </a:r>
              <a:r>
                <a:rPr lang="en-US" sz="2200" i="1" dirty="0"/>
                <a:t>“At what speed did the turbine operate?”</a:t>
              </a:r>
            </a:p>
          </p:txBody>
        </p:sp>
        <p:sp>
          <p:nvSpPr>
            <p:cNvPr id="6" name="Rectangle 5">
              <a:extLst>
                <a:ext uri="{FF2B5EF4-FFF2-40B4-BE49-F238E27FC236}">
                  <a16:creationId xmlns:a16="http://schemas.microsoft.com/office/drawing/2014/main" id="{43E1EBE6-DF9F-ED48-A2DB-37E847023BDA}"/>
                </a:ext>
              </a:extLst>
            </p:cNvPr>
            <p:cNvSpPr/>
            <p:nvPr/>
          </p:nvSpPr>
          <p:spPr>
            <a:xfrm>
              <a:off x="9488444" y="2628249"/>
              <a:ext cx="1968499" cy="461665"/>
            </a:xfrm>
            <a:prstGeom prst="rect">
              <a:avLst/>
            </a:prstGeom>
          </p:spPr>
          <p:txBody>
            <a:bodyPr wrap="square">
              <a:spAutoFit/>
            </a:bodyPr>
            <a:lstStyle/>
            <a:p>
              <a:pPr algn="ctr"/>
              <a:r>
                <a:rPr lang="en-US" sz="2400" i="1" dirty="0"/>
                <a:t>“16,000 rpm”</a:t>
              </a:r>
            </a:p>
          </p:txBody>
        </p:sp>
        <p:sp>
          <p:nvSpPr>
            <p:cNvPr id="7" name="Alternate Process 6">
              <a:extLst>
                <a:ext uri="{FF2B5EF4-FFF2-40B4-BE49-F238E27FC236}">
                  <a16:creationId xmlns:a16="http://schemas.microsoft.com/office/drawing/2014/main" id="{4269482B-BAB9-B644-9499-D325AC0ED32F}"/>
                </a:ext>
              </a:extLst>
            </p:cNvPr>
            <p:cNvSpPr/>
            <p:nvPr/>
          </p:nvSpPr>
          <p:spPr>
            <a:xfrm>
              <a:off x="838200" y="2598078"/>
              <a:ext cx="3784600" cy="1225868"/>
            </a:xfrm>
            <a:prstGeom prst="flowChartAlternateProcess">
              <a:avLst/>
            </a:prstGeom>
            <a:solidFill>
              <a:schemeClr val="tx2">
                <a:lumMod val="20000"/>
                <a:lumOff val="80000"/>
              </a:schemeClr>
            </a:solidFill>
          </p:spPr>
          <p:style>
            <a:lnRef idx="2">
              <a:schemeClr val="accent3">
                <a:shade val="50000"/>
              </a:schemeClr>
            </a:lnRef>
            <a:fillRef idx="1">
              <a:schemeClr val="accent3"/>
            </a:fillRef>
            <a:effectRef idx="0">
              <a:schemeClr val="accent3"/>
            </a:effectRef>
            <a:fontRef idx="minor">
              <a:schemeClr val="lt1"/>
            </a:fontRef>
          </p:style>
          <p:txBody>
            <a:bodyPr wrap="square" lIns="0" tIns="0" rIns="0" bIns="0">
              <a:spAutoFit/>
            </a:bodyPr>
            <a:lstStyle/>
            <a:p>
              <a:pPr algn="ctr"/>
              <a:r>
                <a:rPr lang="en-US" i="1" dirty="0">
                  <a:solidFill>
                    <a:schemeClr val="tx1"/>
                  </a:solidFill>
                </a:rPr>
                <a:t>(</a:t>
              </a:r>
              <a:r>
                <a:rPr lang="en-US" i="1" dirty="0" err="1">
                  <a:solidFill>
                    <a:schemeClr val="tx1"/>
                  </a:solidFill>
                </a:rPr>
                <a:t>Nikola_Tesla</a:t>
              </a:r>
              <a:r>
                <a:rPr lang="en-US" i="1" dirty="0">
                  <a:solidFill>
                    <a:schemeClr val="tx1"/>
                  </a:solidFill>
                </a:rPr>
                <a:t>) On his 50th birthday in 1906, Tesla demonstrated  his 200 horsepower (150 kilowatts) </a:t>
              </a:r>
              <a:r>
                <a:rPr lang="en-US" i="1" dirty="0">
                  <a:solidFill>
                    <a:schemeClr val="tx1"/>
                  </a:solidFill>
                  <a:highlight>
                    <a:srgbClr val="FFFF00"/>
                  </a:highlight>
                </a:rPr>
                <a:t>16,000 rpm</a:t>
              </a:r>
              <a:r>
                <a:rPr lang="en-US" i="1" dirty="0">
                  <a:solidFill>
                    <a:schemeClr val="tx1"/>
                  </a:solidFill>
                </a:rPr>
                <a:t> bladeless turbine.  …</a:t>
              </a:r>
            </a:p>
          </p:txBody>
        </p:sp>
      </p:grpSp>
      <p:sp>
        <p:nvSpPr>
          <p:cNvPr id="9" name="Chevron 8">
            <a:extLst>
              <a:ext uri="{FF2B5EF4-FFF2-40B4-BE49-F238E27FC236}">
                <a16:creationId xmlns:a16="http://schemas.microsoft.com/office/drawing/2014/main" id="{678264A3-83A6-C748-A790-C82A33477375}"/>
              </a:ext>
            </a:extLst>
          </p:cNvPr>
          <p:cNvSpPr/>
          <p:nvPr/>
        </p:nvSpPr>
        <p:spPr>
          <a:xfrm>
            <a:off x="4983274" y="2712378"/>
            <a:ext cx="862090" cy="383678"/>
          </a:xfrm>
          <a:prstGeom prst="chevron">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cxnSp>
        <p:nvCxnSpPr>
          <p:cNvPr id="13" name="Straight Connector 12">
            <a:extLst>
              <a:ext uri="{FF2B5EF4-FFF2-40B4-BE49-F238E27FC236}">
                <a16:creationId xmlns:a16="http://schemas.microsoft.com/office/drawing/2014/main" id="{3FE0FFB7-2C4E-0E49-8C33-FE2657038D54}"/>
              </a:ext>
            </a:extLst>
          </p:cNvPr>
          <p:cNvCxnSpPr/>
          <p:nvPr/>
        </p:nvCxnSpPr>
        <p:spPr>
          <a:xfrm>
            <a:off x="393700" y="4013200"/>
            <a:ext cx="1127760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14" name="Chevron 13">
            <a:extLst>
              <a:ext uri="{FF2B5EF4-FFF2-40B4-BE49-F238E27FC236}">
                <a16:creationId xmlns:a16="http://schemas.microsoft.com/office/drawing/2014/main" id="{052D8432-6CC1-474D-BC49-A92C4E866FC4}"/>
              </a:ext>
            </a:extLst>
          </p:cNvPr>
          <p:cNvSpPr/>
          <p:nvPr/>
        </p:nvSpPr>
        <p:spPr>
          <a:xfrm>
            <a:off x="4983274" y="5254712"/>
            <a:ext cx="862090" cy="383678"/>
          </a:xfrm>
          <a:prstGeom prst="chevron">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solidFill>
                <a:schemeClr val="tx1"/>
              </a:solidFill>
            </a:endParaRPr>
          </a:p>
        </p:txBody>
      </p:sp>
      <p:grpSp>
        <p:nvGrpSpPr>
          <p:cNvPr id="8" name="Group 7">
            <a:extLst>
              <a:ext uri="{FF2B5EF4-FFF2-40B4-BE49-F238E27FC236}">
                <a16:creationId xmlns:a16="http://schemas.microsoft.com/office/drawing/2014/main" id="{904B3D09-6F8D-4D4A-9290-62572EE81A6A}"/>
              </a:ext>
            </a:extLst>
          </p:cNvPr>
          <p:cNvGrpSpPr/>
          <p:nvPr/>
        </p:nvGrpSpPr>
        <p:grpSpPr>
          <a:xfrm>
            <a:off x="631524" y="4511963"/>
            <a:ext cx="10784059" cy="2003354"/>
            <a:chOff x="631524" y="4511963"/>
            <a:chExt cx="10784059" cy="2003354"/>
          </a:xfrm>
        </p:grpSpPr>
        <p:sp>
          <p:nvSpPr>
            <p:cNvPr id="10" name="Rectangle 9">
              <a:extLst>
                <a:ext uri="{FF2B5EF4-FFF2-40B4-BE49-F238E27FC236}">
                  <a16:creationId xmlns:a16="http://schemas.microsoft.com/office/drawing/2014/main" id="{A6C4E71C-628D-CC48-88ED-6CF5AB255FAD}"/>
                </a:ext>
              </a:extLst>
            </p:cNvPr>
            <p:cNvSpPr/>
            <p:nvPr/>
          </p:nvSpPr>
          <p:spPr>
            <a:xfrm>
              <a:off x="631524" y="4511963"/>
              <a:ext cx="4576337" cy="769441"/>
            </a:xfrm>
            <a:prstGeom prst="rect">
              <a:avLst/>
            </a:prstGeom>
          </p:spPr>
          <p:txBody>
            <a:bodyPr wrap="square">
              <a:spAutoFit/>
            </a:bodyPr>
            <a:lstStyle/>
            <a:p>
              <a:pPr algn="ctr"/>
              <a:r>
                <a:rPr lang="en-US" sz="2200" b="1" dirty="0"/>
                <a:t>Question:</a:t>
              </a:r>
              <a:r>
                <a:rPr lang="en-US" sz="2200" b="1" i="1" dirty="0"/>
                <a:t> </a:t>
              </a:r>
              <a:r>
                <a:rPr lang="en-US" sz="2200" i="1" dirty="0"/>
                <a:t>“What does photosynthesis produce that helps plants grow?”</a:t>
              </a:r>
            </a:p>
          </p:txBody>
        </p:sp>
        <p:sp>
          <p:nvSpPr>
            <p:cNvPr id="11" name="Alternate Process 10">
              <a:extLst>
                <a:ext uri="{FF2B5EF4-FFF2-40B4-BE49-F238E27FC236}">
                  <a16:creationId xmlns:a16="http://schemas.microsoft.com/office/drawing/2014/main" id="{FD9763AB-3480-C247-A070-B7F186D41102}"/>
                </a:ext>
              </a:extLst>
            </p:cNvPr>
            <p:cNvSpPr/>
            <p:nvPr/>
          </p:nvSpPr>
          <p:spPr>
            <a:xfrm>
              <a:off x="838200" y="5289449"/>
              <a:ext cx="3784600" cy="1225868"/>
            </a:xfrm>
            <a:prstGeom prst="flowChartAlternateProcess">
              <a:avLst/>
            </a:prstGeom>
            <a:solidFill>
              <a:schemeClr val="tx2">
                <a:lumMod val="20000"/>
                <a:lumOff val="80000"/>
              </a:schemeClr>
            </a:solidFill>
          </p:spPr>
          <p:style>
            <a:lnRef idx="2">
              <a:schemeClr val="accent3">
                <a:shade val="50000"/>
              </a:schemeClr>
            </a:lnRef>
            <a:fillRef idx="1">
              <a:schemeClr val="accent3"/>
            </a:fillRef>
            <a:effectRef idx="0">
              <a:schemeClr val="accent3"/>
            </a:effectRef>
            <a:fontRef idx="minor">
              <a:schemeClr val="lt1"/>
            </a:fontRef>
          </p:style>
          <p:txBody>
            <a:bodyPr wrap="square" lIns="0" tIns="0" rIns="0" bIns="0">
              <a:spAutoFit/>
            </a:bodyPr>
            <a:lstStyle/>
            <a:p>
              <a:pPr algn="ctr"/>
              <a:r>
                <a:rPr lang="en-US" i="1" dirty="0">
                  <a:solidFill>
                    <a:schemeClr val="tx1"/>
                  </a:solidFill>
                </a:rPr>
                <a:t>(A) water </a:t>
              </a:r>
              <a:br>
                <a:rPr lang="en-US" i="1" dirty="0">
                  <a:solidFill>
                    <a:schemeClr val="tx1"/>
                  </a:solidFill>
                </a:rPr>
              </a:br>
              <a:r>
                <a:rPr lang="en-US" i="1" dirty="0">
                  <a:solidFill>
                    <a:schemeClr val="tx1"/>
                  </a:solidFill>
                </a:rPr>
                <a:t>(B) oxygen </a:t>
              </a:r>
              <a:br>
                <a:rPr lang="en-US" i="1" dirty="0">
                  <a:solidFill>
                    <a:schemeClr val="tx1"/>
                  </a:solidFill>
                </a:rPr>
              </a:br>
              <a:r>
                <a:rPr lang="en-US" i="1" dirty="0">
                  <a:solidFill>
                    <a:schemeClr val="tx1"/>
                  </a:solidFill>
                </a:rPr>
                <a:t>(C) protein </a:t>
              </a:r>
              <a:br>
                <a:rPr lang="en-US" i="1" dirty="0">
                  <a:solidFill>
                    <a:schemeClr val="tx1"/>
                  </a:solidFill>
                </a:rPr>
              </a:br>
              <a:r>
                <a:rPr lang="en-US" i="1" dirty="0">
                  <a:solidFill>
                    <a:schemeClr val="tx1"/>
                  </a:solidFill>
                </a:rPr>
                <a:t>(D) sugar</a:t>
              </a:r>
            </a:p>
          </p:txBody>
        </p:sp>
        <p:sp>
          <p:nvSpPr>
            <p:cNvPr id="15" name="Rectangle 14">
              <a:extLst>
                <a:ext uri="{FF2B5EF4-FFF2-40B4-BE49-F238E27FC236}">
                  <a16:creationId xmlns:a16="http://schemas.microsoft.com/office/drawing/2014/main" id="{BCF1A679-7447-074E-8AEC-E841ABE838D1}"/>
                </a:ext>
              </a:extLst>
            </p:cNvPr>
            <p:cNvSpPr/>
            <p:nvPr/>
          </p:nvSpPr>
          <p:spPr>
            <a:xfrm>
              <a:off x="9447084" y="5287012"/>
              <a:ext cx="1968499" cy="461665"/>
            </a:xfrm>
            <a:prstGeom prst="rect">
              <a:avLst/>
            </a:prstGeom>
          </p:spPr>
          <p:txBody>
            <a:bodyPr wrap="square">
              <a:spAutoFit/>
            </a:bodyPr>
            <a:lstStyle/>
            <a:p>
              <a:pPr algn="ctr"/>
              <a:r>
                <a:rPr lang="en-US" sz="2400" i="1" dirty="0"/>
                <a:t>“sugar”</a:t>
              </a:r>
            </a:p>
          </p:txBody>
        </p:sp>
      </p:grpSp>
      <p:sp>
        <p:nvSpPr>
          <p:cNvPr id="16" name="Rectangle 15">
            <a:extLst>
              <a:ext uri="{FF2B5EF4-FFF2-40B4-BE49-F238E27FC236}">
                <a16:creationId xmlns:a16="http://schemas.microsoft.com/office/drawing/2014/main" id="{17CA043C-5E83-C245-9027-BE7D8E7ED808}"/>
              </a:ext>
            </a:extLst>
          </p:cNvPr>
          <p:cNvSpPr/>
          <p:nvPr/>
        </p:nvSpPr>
        <p:spPr>
          <a:xfrm>
            <a:off x="149607" y="1364739"/>
            <a:ext cx="1529586" cy="369332"/>
          </a:xfrm>
          <a:prstGeom prst="rect">
            <a:avLst/>
          </a:prstGeom>
        </p:spPr>
        <p:txBody>
          <a:bodyPr wrap="none">
            <a:spAutoFit/>
          </a:bodyPr>
          <a:lstStyle/>
          <a:p>
            <a:r>
              <a:rPr lang="en-US" b="1" dirty="0" err="1">
                <a:solidFill>
                  <a:schemeClr val="tx2"/>
                </a:solidFill>
              </a:rPr>
              <a:t>ExtractiveQA</a:t>
            </a:r>
            <a:endParaRPr lang="en-US" b="1" dirty="0">
              <a:solidFill>
                <a:schemeClr val="tx2"/>
              </a:solidFill>
            </a:endParaRPr>
          </a:p>
        </p:txBody>
      </p:sp>
      <p:sp>
        <p:nvSpPr>
          <p:cNvPr id="17" name="Rectangle 16">
            <a:extLst>
              <a:ext uri="{FF2B5EF4-FFF2-40B4-BE49-F238E27FC236}">
                <a16:creationId xmlns:a16="http://schemas.microsoft.com/office/drawing/2014/main" id="{AC7A5A86-FCC0-4443-A5F3-2F7CB20733F8}"/>
              </a:ext>
            </a:extLst>
          </p:cNvPr>
          <p:cNvSpPr/>
          <p:nvPr/>
        </p:nvSpPr>
        <p:spPr>
          <a:xfrm>
            <a:off x="162307" y="4063188"/>
            <a:ext cx="2004075" cy="369332"/>
          </a:xfrm>
          <a:prstGeom prst="rect">
            <a:avLst/>
          </a:prstGeom>
        </p:spPr>
        <p:txBody>
          <a:bodyPr wrap="none">
            <a:spAutoFit/>
          </a:bodyPr>
          <a:lstStyle/>
          <a:p>
            <a:r>
              <a:rPr lang="en-US" b="1" dirty="0" err="1">
                <a:solidFill>
                  <a:schemeClr val="tx2"/>
                </a:solidFill>
              </a:rPr>
              <a:t>MultipleChoiceQA</a:t>
            </a:r>
            <a:endParaRPr lang="en-US" b="1" dirty="0">
              <a:solidFill>
                <a:schemeClr val="tx2"/>
              </a:solidFill>
            </a:endParaRPr>
          </a:p>
        </p:txBody>
      </p:sp>
      <p:pic>
        <p:nvPicPr>
          <p:cNvPr id="18" name="Picture 17">
            <a:extLst>
              <a:ext uri="{FF2B5EF4-FFF2-40B4-BE49-F238E27FC236}">
                <a16:creationId xmlns:a16="http://schemas.microsoft.com/office/drawing/2014/main" id="{6D36370A-AE6B-274A-9447-DDAE296CD8B4}"/>
              </a:ext>
            </a:extLst>
          </p:cNvPr>
          <p:cNvPicPr>
            <a:picLocks noChangeAspect="1"/>
          </p:cNvPicPr>
          <p:nvPr/>
        </p:nvPicPr>
        <p:blipFill>
          <a:blip r:embed="rId3">
            <a:duotone>
              <a:schemeClr val="accent2">
                <a:shade val="45000"/>
                <a:satMod val="135000"/>
              </a:schemeClr>
              <a:prstClr val="white"/>
            </a:duotone>
          </a:blip>
          <a:stretch>
            <a:fillRect/>
          </a:stretch>
        </p:blipFill>
        <p:spPr>
          <a:xfrm>
            <a:off x="6096000" y="2139134"/>
            <a:ext cx="1809406" cy="1403275"/>
          </a:xfrm>
          <a:prstGeom prst="rect">
            <a:avLst/>
          </a:prstGeom>
        </p:spPr>
      </p:pic>
      <p:sp>
        <p:nvSpPr>
          <p:cNvPr id="19" name="Chevron 18">
            <a:extLst>
              <a:ext uri="{FF2B5EF4-FFF2-40B4-BE49-F238E27FC236}">
                <a16:creationId xmlns:a16="http://schemas.microsoft.com/office/drawing/2014/main" id="{A7443116-A0DB-D344-A61A-C99BF6F5A7D5}"/>
              </a:ext>
            </a:extLst>
          </p:cNvPr>
          <p:cNvSpPr/>
          <p:nvPr/>
        </p:nvSpPr>
        <p:spPr>
          <a:xfrm>
            <a:off x="8265880" y="2685569"/>
            <a:ext cx="862090" cy="383678"/>
          </a:xfrm>
          <a:prstGeom prst="chevron">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
        <p:nvSpPr>
          <p:cNvPr id="20" name="Chevron 19">
            <a:extLst>
              <a:ext uri="{FF2B5EF4-FFF2-40B4-BE49-F238E27FC236}">
                <a16:creationId xmlns:a16="http://schemas.microsoft.com/office/drawing/2014/main" id="{61D776CA-1714-D941-9F5F-3211648D572D}"/>
              </a:ext>
            </a:extLst>
          </p:cNvPr>
          <p:cNvSpPr/>
          <p:nvPr/>
        </p:nvSpPr>
        <p:spPr>
          <a:xfrm>
            <a:off x="8265880" y="5254712"/>
            <a:ext cx="862090" cy="383678"/>
          </a:xfrm>
          <a:prstGeom prst="chevron">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pic>
        <p:nvPicPr>
          <p:cNvPr id="21" name="Picture 20">
            <a:extLst>
              <a:ext uri="{FF2B5EF4-FFF2-40B4-BE49-F238E27FC236}">
                <a16:creationId xmlns:a16="http://schemas.microsoft.com/office/drawing/2014/main" id="{ED2817A1-FEBB-0E4B-ACC8-AAE7BFEF3B9D}"/>
              </a:ext>
            </a:extLst>
          </p:cNvPr>
          <p:cNvPicPr>
            <a:picLocks noChangeAspect="1"/>
          </p:cNvPicPr>
          <p:nvPr/>
        </p:nvPicPr>
        <p:blipFill>
          <a:blip r:embed="rId3">
            <a:duotone>
              <a:schemeClr val="accent5">
                <a:shade val="45000"/>
                <a:satMod val="135000"/>
              </a:schemeClr>
              <a:prstClr val="white"/>
            </a:duotone>
          </a:blip>
          <a:stretch>
            <a:fillRect/>
          </a:stretch>
        </p:blipFill>
        <p:spPr>
          <a:xfrm>
            <a:off x="6150919" y="4732969"/>
            <a:ext cx="1809406" cy="1403275"/>
          </a:xfrm>
          <a:prstGeom prst="rect">
            <a:avLst/>
          </a:prstGeom>
        </p:spPr>
      </p:pic>
      <p:sp>
        <p:nvSpPr>
          <p:cNvPr id="3" name="Multiply 2">
            <a:extLst>
              <a:ext uri="{FF2B5EF4-FFF2-40B4-BE49-F238E27FC236}">
                <a16:creationId xmlns:a16="http://schemas.microsoft.com/office/drawing/2014/main" id="{2A805BC2-D089-A44B-8F89-A823183D7280}"/>
              </a:ext>
            </a:extLst>
          </p:cNvPr>
          <p:cNvSpPr/>
          <p:nvPr/>
        </p:nvSpPr>
        <p:spPr>
          <a:xfrm>
            <a:off x="8337138" y="3620638"/>
            <a:ext cx="790832" cy="785124"/>
          </a:xfrm>
          <a:prstGeom prst="mathMultiply">
            <a:avLst>
              <a:gd name="adj1" fmla="val 14077"/>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Slide Number Placeholder 11">
            <a:extLst>
              <a:ext uri="{FF2B5EF4-FFF2-40B4-BE49-F238E27FC236}">
                <a16:creationId xmlns:a16="http://schemas.microsoft.com/office/drawing/2014/main" id="{D1DA93A3-4ED1-0745-9009-AF14937704EA}"/>
              </a:ext>
            </a:extLst>
          </p:cNvPr>
          <p:cNvSpPr>
            <a:spLocks noGrp="1"/>
          </p:cNvSpPr>
          <p:nvPr>
            <p:ph type="sldNum" sz="quarter" idx="10"/>
          </p:nvPr>
        </p:nvSpPr>
        <p:spPr/>
        <p:txBody>
          <a:bodyPr/>
          <a:lstStyle/>
          <a:p>
            <a:pPr>
              <a:defRPr/>
            </a:pPr>
            <a:fld id="{0121240C-47AF-2F4D-83B3-CC3EDF50F794}" type="slidenum">
              <a:rPr lang="en-US" smtClean="0"/>
              <a:pPr>
                <a:defRPr/>
              </a:pPr>
              <a:t>10</a:t>
            </a:fld>
            <a:endParaRPr lang="en-US" dirty="0"/>
          </a:p>
        </p:txBody>
      </p:sp>
    </p:spTree>
    <p:extLst>
      <p:ext uri="{BB962C8B-B14F-4D97-AF65-F5344CB8AC3E}">
        <p14:creationId xmlns:p14="http://schemas.microsoft.com/office/powerpoint/2010/main" val="1949959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par>
                                <p:cTn id="18" presetID="10" presetClass="entr" presetSubtype="0" fill="hold" nodeType="with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fade">
                                      <p:cBhvr>
                                        <p:cTn id="20" dur="500"/>
                                        <p:tgtEl>
                                          <p:spTgt spid="18"/>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fade">
                                      <p:cBhvr>
                                        <p:cTn id="23" dur="500"/>
                                        <p:tgtEl>
                                          <p:spTgt spid="19"/>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500"/>
                                        <p:tgtEl>
                                          <p:spTgt spid="14"/>
                                        </p:tgtEl>
                                      </p:cBhvr>
                                    </p:animEffect>
                                  </p:childTnLst>
                                </p:cTn>
                              </p:par>
                              <p:par>
                                <p:cTn id="29" presetID="10" presetClass="entr" presetSubtype="0" fill="hold" nodeType="with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fade">
                                      <p:cBhvr>
                                        <p:cTn id="31" dur="500"/>
                                        <p:tgtEl>
                                          <p:spTgt spid="21"/>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fade">
                                      <p:cBhvr>
                                        <p:cTn id="34" dur="500"/>
                                        <p:tgtEl>
                                          <p:spTgt spid="20"/>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xit" presetSubtype="0" fill="hold" grpId="1" nodeType="clickEffect">
                                  <p:stCondLst>
                                    <p:cond delay="0"/>
                                  </p:stCondLst>
                                  <p:childTnLst>
                                    <p:animEffect transition="out" filter="fade">
                                      <p:cBhvr>
                                        <p:cTn id="38" dur="500"/>
                                        <p:tgtEl>
                                          <p:spTgt spid="9"/>
                                        </p:tgtEl>
                                      </p:cBhvr>
                                    </p:animEffect>
                                    <p:set>
                                      <p:cBhvr>
                                        <p:cTn id="39" dur="1" fill="hold">
                                          <p:stCondLst>
                                            <p:cond delay="499"/>
                                          </p:stCondLst>
                                        </p:cTn>
                                        <p:tgtEl>
                                          <p:spTgt spid="9"/>
                                        </p:tgtEl>
                                        <p:attrNameLst>
                                          <p:attrName>style.visibility</p:attrName>
                                        </p:attrNameLst>
                                      </p:cBhvr>
                                      <p:to>
                                        <p:strVal val="hidden"/>
                                      </p:to>
                                    </p:set>
                                  </p:childTnLst>
                                </p:cTn>
                              </p:par>
                              <p:par>
                                <p:cTn id="40" presetID="10" presetClass="exit" presetSubtype="0" fill="hold" nodeType="withEffect">
                                  <p:stCondLst>
                                    <p:cond delay="0"/>
                                  </p:stCondLst>
                                  <p:childTnLst>
                                    <p:animEffect transition="out" filter="fade">
                                      <p:cBhvr>
                                        <p:cTn id="41" dur="500"/>
                                        <p:tgtEl>
                                          <p:spTgt spid="18"/>
                                        </p:tgtEl>
                                      </p:cBhvr>
                                    </p:animEffect>
                                    <p:set>
                                      <p:cBhvr>
                                        <p:cTn id="42" dur="1" fill="hold">
                                          <p:stCondLst>
                                            <p:cond delay="499"/>
                                          </p:stCondLst>
                                        </p:cTn>
                                        <p:tgtEl>
                                          <p:spTgt spid="18"/>
                                        </p:tgtEl>
                                        <p:attrNameLst>
                                          <p:attrName>style.visibility</p:attrName>
                                        </p:attrNameLst>
                                      </p:cBhvr>
                                      <p:to>
                                        <p:strVal val="hidden"/>
                                      </p:to>
                                    </p:set>
                                  </p:childTnLst>
                                </p:cTn>
                              </p:par>
                              <p:par>
                                <p:cTn id="43" presetID="10" presetClass="exit" presetSubtype="0" fill="hold" grpId="1" nodeType="withEffect">
                                  <p:stCondLst>
                                    <p:cond delay="0"/>
                                  </p:stCondLst>
                                  <p:childTnLst>
                                    <p:animEffect transition="out" filter="fade">
                                      <p:cBhvr>
                                        <p:cTn id="44" dur="500"/>
                                        <p:tgtEl>
                                          <p:spTgt spid="19"/>
                                        </p:tgtEl>
                                      </p:cBhvr>
                                    </p:animEffect>
                                    <p:set>
                                      <p:cBhvr>
                                        <p:cTn id="45" dur="1" fill="hold">
                                          <p:stCondLst>
                                            <p:cond delay="499"/>
                                          </p:stCondLst>
                                        </p:cTn>
                                        <p:tgtEl>
                                          <p:spTgt spid="19"/>
                                        </p:tgtEl>
                                        <p:attrNameLst>
                                          <p:attrName>style.visibility</p:attrName>
                                        </p:attrNameLst>
                                      </p:cBhvr>
                                      <p:to>
                                        <p:strVal val="hidden"/>
                                      </p:to>
                                    </p:set>
                                  </p:childTnLst>
                                </p:cTn>
                              </p:par>
                              <p:par>
                                <p:cTn id="46" presetID="10" presetClass="exit" presetSubtype="0" fill="hold" grpId="1" nodeType="withEffect">
                                  <p:stCondLst>
                                    <p:cond delay="0"/>
                                  </p:stCondLst>
                                  <p:childTnLst>
                                    <p:animEffect transition="out" filter="fade">
                                      <p:cBhvr>
                                        <p:cTn id="47" dur="500"/>
                                        <p:tgtEl>
                                          <p:spTgt spid="14"/>
                                        </p:tgtEl>
                                      </p:cBhvr>
                                    </p:animEffect>
                                    <p:set>
                                      <p:cBhvr>
                                        <p:cTn id="48" dur="1" fill="hold">
                                          <p:stCondLst>
                                            <p:cond delay="499"/>
                                          </p:stCondLst>
                                        </p:cTn>
                                        <p:tgtEl>
                                          <p:spTgt spid="14"/>
                                        </p:tgtEl>
                                        <p:attrNameLst>
                                          <p:attrName>style.visibility</p:attrName>
                                        </p:attrNameLst>
                                      </p:cBhvr>
                                      <p:to>
                                        <p:strVal val="hidden"/>
                                      </p:to>
                                    </p:set>
                                  </p:childTnLst>
                                </p:cTn>
                              </p:par>
                              <p:par>
                                <p:cTn id="49" presetID="10" presetClass="exit" presetSubtype="0" fill="hold" nodeType="withEffect">
                                  <p:stCondLst>
                                    <p:cond delay="0"/>
                                  </p:stCondLst>
                                  <p:childTnLst>
                                    <p:animEffect transition="out" filter="fade">
                                      <p:cBhvr>
                                        <p:cTn id="50" dur="500"/>
                                        <p:tgtEl>
                                          <p:spTgt spid="21"/>
                                        </p:tgtEl>
                                      </p:cBhvr>
                                    </p:animEffect>
                                    <p:set>
                                      <p:cBhvr>
                                        <p:cTn id="51" dur="1" fill="hold">
                                          <p:stCondLst>
                                            <p:cond delay="499"/>
                                          </p:stCondLst>
                                        </p:cTn>
                                        <p:tgtEl>
                                          <p:spTgt spid="21"/>
                                        </p:tgtEl>
                                        <p:attrNameLst>
                                          <p:attrName>style.visibility</p:attrName>
                                        </p:attrNameLst>
                                      </p:cBhvr>
                                      <p:to>
                                        <p:strVal val="hidden"/>
                                      </p:to>
                                    </p:set>
                                  </p:childTnLst>
                                </p:cTn>
                              </p:par>
                              <p:par>
                                <p:cTn id="52" presetID="10" presetClass="exit" presetSubtype="0" fill="hold" grpId="1" nodeType="withEffect">
                                  <p:stCondLst>
                                    <p:cond delay="0"/>
                                  </p:stCondLst>
                                  <p:childTnLst>
                                    <p:animEffect transition="out" filter="fade">
                                      <p:cBhvr>
                                        <p:cTn id="53" dur="500"/>
                                        <p:tgtEl>
                                          <p:spTgt spid="20"/>
                                        </p:tgtEl>
                                      </p:cBhvr>
                                    </p:animEffect>
                                    <p:set>
                                      <p:cBhvr>
                                        <p:cTn id="54" dur="1" fill="hold">
                                          <p:stCondLst>
                                            <p:cond delay="499"/>
                                          </p:stCondLst>
                                        </p:cTn>
                                        <p:tgtEl>
                                          <p:spTgt spid="20"/>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3"/>
                                        </p:tgtEl>
                                        <p:attrNameLst>
                                          <p:attrName>style.visibility</p:attrName>
                                        </p:attrNameLst>
                                      </p:cBhvr>
                                      <p:to>
                                        <p:strVal val="visible"/>
                                      </p:to>
                                    </p:set>
                                    <p:animEffect transition="in" filter="fade">
                                      <p:cBhvr>
                                        <p:cTn id="5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14" grpId="0" animBg="1"/>
      <p:bldP spid="14" grpId="1" animBg="1"/>
      <p:bldP spid="19" grpId="0" animBg="1"/>
      <p:bldP spid="19" grpId="1" animBg="1"/>
      <p:bldP spid="20" grpId="0" animBg="1"/>
      <p:bldP spid="20" grpId="1" animBg="1"/>
      <p:bldP spid="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966992-1B72-F341-B9CB-11B9C9F3A201}"/>
              </a:ext>
            </a:extLst>
          </p:cNvPr>
          <p:cNvSpPr>
            <a:spLocks noGrp="1"/>
          </p:cNvSpPr>
          <p:nvPr>
            <p:ph type="title"/>
          </p:nvPr>
        </p:nvSpPr>
        <p:spPr/>
        <p:txBody>
          <a:bodyPr/>
          <a:lstStyle/>
          <a:p>
            <a:r>
              <a:rPr lang="en-US" dirty="0"/>
              <a:t>Beyond formats-specialized models</a:t>
            </a:r>
          </a:p>
        </p:txBody>
      </p:sp>
      <p:sp>
        <p:nvSpPr>
          <p:cNvPr id="9" name="Chevron 8">
            <a:extLst>
              <a:ext uri="{FF2B5EF4-FFF2-40B4-BE49-F238E27FC236}">
                <a16:creationId xmlns:a16="http://schemas.microsoft.com/office/drawing/2014/main" id="{678264A3-83A6-C748-A790-C82A33477375}"/>
              </a:ext>
            </a:extLst>
          </p:cNvPr>
          <p:cNvSpPr/>
          <p:nvPr/>
        </p:nvSpPr>
        <p:spPr>
          <a:xfrm rot="2574837">
            <a:off x="5273564" y="3101719"/>
            <a:ext cx="862090" cy="383678"/>
          </a:xfrm>
          <a:prstGeom prst="chevron">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
        <p:nvSpPr>
          <p:cNvPr id="14" name="Chevron 13">
            <a:extLst>
              <a:ext uri="{FF2B5EF4-FFF2-40B4-BE49-F238E27FC236}">
                <a16:creationId xmlns:a16="http://schemas.microsoft.com/office/drawing/2014/main" id="{052D8432-6CC1-474D-BC49-A92C4E866FC4}"/>
              </a:ext>
            </a:extLst>
          </p:cNvPr>
          <p:cNvSpPr/>
          <p:nvPr/>
        </p:nvSpPr>
        <p:spPr>
          <a:xfrm rot="18886926">
            <a:off x="5352017" y="4801683"/>
            <a:ext cx="862090" cy="383678"/>
          </a:xfrm>
          <a:prstGeom prst="chevron">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
        <p:nvSpPr>
          <p:cNvPr id="16" name="Rectangle 15">
            <a:extLst>
              <a:ext uri="{FF2B5EF4-FFF2-40B4-BE49-F238E27FC236}">
                <a16:creationId xmlns:a16="http://schemas.microsoft.com/office/drawing/2014/main" id="{17CA043C-5E83-C245-9027-BE7D8E7ED808}"/>
              </a:ext>
            </a:extLst>
          </p:cNvPr>
          <p:cNvSpPr/>
          <p:nvPr/>
        </p:nvSpPr>
        <p:spPr>
          <a:xfrm>
            <a:off x="149607" y="1364739"/>
            <a:ext cx="1529586" cy="369332"/>
          </a:xfrm>
          <a:prstGeom prst="rect">
            <a:avLst/>
          </a:prstGeom>
        </p:spPr>
        <p:txBody>
          <a:bodyPr wrap="none">
            <a:spAutoFit/>
          </a:bodyPr>
          <a:lstStyle/>
          <a:p>
            <a:r>
              <a:rPr lang="en-US" b="1" dirty="0" err="1">
                <a:solidFill>
                  <a:schemeClr val="tx2"/>
                </a:solidFill>
              </a:rPr>
              <a:t>ExtractiveQA</a:t>
            </a:r>
            <a:endParaRPr lang="en-US" b="1" dirty="0">
              <a:solidFill>
                <a:schemeClr val="tx2"/>
              </a:solidFill>
            </a:endParaRPr>
          </a:p>
        </p:txBody>
      </p:sp>
      <p:sp>
        <p:nvSpPr>
          <p:cNvPr id="17" name="Rectangle 16">
            <a:extLst>
              <a:ext uri="{FF2B5EF4-FFF2-40B4-BE49-F238E27FC236}">
                <a16:creationId xmlns:a16="http://schemas.microsoft.com/office/drawing/2014/main" id="{AC7A5A86-FCC0-4443-A5F3-2F7CB20733F8}"/>
              </a:ext>
            </a:extLst>
          </p:cNvPr>
          <p:cNvSpPr/>
          <p:nvPr/>
        </p:nvSpPr>
        <p:spPr>
          <a:xfrm>
            <a:off x="162307" y="4063188"/>
            <a:ext cx="2004075" cy="369332"/>
          </a:xfrm>
          <a:prstGeom prst="rect">
            <a:avLst/>
          </a:prstGeom>
        </p:spPr>
        <p:txBody>
          <a:bodyPr wrap="none">
            <a:spAutoFit/>
          </a:bodyPr>
          <a:lstStyle/>
          <a:p>
            <a:r>
              <a:rPr lang="en-US" b="1" dirty="0" err="1">
                <a:solidFill>
                  <a:schemeClr val="tx2"/>
                </a:solidFill>
              </a:rPr>
              <a:t>MultipleChoiceQA</a:t>
            </a:r>
            <a:endParaRPr lang="en-US" b="1" dirty="0">
              <a:solidFill>
                <a:schemeClr val="tx2"/>
              </a:solidFill>
            </a:endParaRPr>
          </a:p>
        </p:txBody>
      </p:sp>
      <p:pic>
        <p:nvPicPr>
          <p:cNvPr id="21" name="Picture 20">
            <a:extLst>
              <a:ext uri="{FF2B5EF4-FFF2-40B4-BE49-F238E27FC236}">
                <a16:creationId xmlns:a16="http://schemas.microsoft.com/office/drawing/2014/main" id="{ED2817A1-FEBB-0E4B-ACC8-AAE7BFEF3B9D}"/>
              </a:ext>
            </a:extLst>
          </p:cNvPr>
          <p:cNvPicPr>
            <a:picLocks noChangeAspect="1"/>
          </p:cNvPicPr>
          <p:nvPr/>
        </p:nvPicPr>
        <p:blipFill>
          <a:blip r:embed="rId3"/>
          <a:stretch>
            <a:fillRect/>
          </a:stretch>
        </p:blipFill>
        <p:spPr>
          <a:xfrm>
            <a:off x="6309103" y="3394782"/>
            <a:ext cx="1809406" cy="1403275"/>
          </a:xfrm>
          <a:prstGeom prst="rect">
            <a:avLst/>
          </a:prstGeom>
        </p:spPr>
      </p:pic>
      <p:sp>
        <p:nvSpPr>
          <p:cNvPr id="22" name="Chevron 21">
            <a:extLst>
              <a:ext uri="{FF2B5EF4-FFF2-40B4-BE49-F238E27FC236}">
                <a16:creationId xmlns:a16="http://schemas.microsoft.com/office/drawing/2014/main" id="{97685350-2A40-4947-9DC2-73B0B68E72F7}"/>
              </a:ext>
            </a:extLst>
          </p:cNvPr>
          <p:cNvSpPr/>
          <p:nvPr/>
        </p:nvSpPr>
        <p:spPr>
          <a:xfrm rot="2574837">
            <a:off x="8220016" y="4808772"/>
            <a:ext cx="862090" cy="383678"/>
          </a:xfrm>
          <a:prstGeom prst="chevron">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
        <p:nvSpPr>
          <p:cNvPr id="23" name="Chevron 22">
            <a:extLst>
              <a:ext uri="{FF2B5EF4-FFF2-40B4-BE49-F238E27FC236}">
                <a16:creationId xmlns:a16="http://schemas.microsoft.com/office/drawing/2014/main" id="{C8A29FC2-99EF-8549-BD50-7FE5B9B33F7D}"/>
              </a:ext>
            </a:extLst>
          </p:cNvPr>
          <p:cNvSpPr/>
          <p:nvPr/>
        </p:nvSpPr>
        <p:spPr>
          <a:xfrm rot="18886926">
            <a:off x="8147760" y="2968798"/>
            <a:ext cx="862090" cy="383678"/>
          </a:xfrm>
          <a:prstGeom prst="chevron">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
        <p:nvSpPr>
          <p:cNvPr id="24" name="Rectangle 23">
            <a:extLst>
              <a:ext uri="{FF2B5EF4-FFF2-40B4-BE49-F238E27FC236}">
                <a16:creationId xmlns:a16="http://schemas.microsoft.com/office/drawing/2014/main" id="{F001D3C0-297F-554D-83A7-5FB3B4FAC284}"/>
              </a:ext>
            </a:extLst>
          </p:cNvPr>
          <p:cNvSpPr/>
          <p:nvPr/>
        </p:nvSpPr>
        <p:spPr>
          <a:xfrm>
            <a:off x="1038963" y="1838155"/>
            <a:ext cx="3383073" cy="769441"/>
          </a:xfrm>
          <a:prstGeom prst="rect">
            <a:avLst/>
          </a:prstGeom>
        </p:spPr>
        <p:txBody>
          <a:bodyPr wrap="square">
            <a:spAutoFit/>
          </a:bodyPr>
          <a:lstStyle/>
          <a:p>
            <a:pPr algn="ctr"/>
            <a:r>
              <a:rPr lang="en-US" sz="2200" b="1" dirty="0"/>
              <a:t>Question:</a:t>
            </a:r>
            <a:r>
              <a:rPr lang="en-US" sz="2200" b="1" i="1" dirty="0"/>
              <a:t> </a:t>
            </a:r>
            <a:r>
              <a:rPr lang="en-US" sz="2200" i="1" dirty="0"/>
              <a:t>“At what speed did the turbine operate?”</a:t>
            </a:r>
          </a:p>
        </p:txBody>
      </p:sp>
      <p:sp>
        <p:nvSpPr>
          <p:cNvPr id="25" name="Rectangle 24">
            <a:extLst>
              <a:ext uri="{FF2B5EF4-FFF2-40B4-BE49-F238E27FC236}">
                <a16:creationId xmlns:a16="http://schemas.microsoft.com/office/drawing/2014/main" id="{624BE91D-FB50-F641-A49B-6039E1C4D899}"/>
              </a:ext>
            </a:extLst>
          </p:cNvPr>
          <p:cNvSpPr/>
          <p:nvPr/>
        </p:nvSpPr>
        <p:spPr>
          <a:xfrm>
            <a:off x="631524" y="4511963"/>
            <a:ext cx="4576337" cy="769441"/>
          </a:xfrm>
          <a:prstGeom prst="rect">
            <a:avLst/>
          </a:prstGeom>
        </p:spPr>
        <p:txBody>
          <a:bodyPr wrap="square">
            <a:spAutoFit/>
          </a:bodyPr>
          <a:lstStyle/>
          <a:p>
            <a:pPr algn="ctr"/>
            <a:r>
              <a:rPr lang="en-US" sz="2200" b="1" dirty="0"/>
              <a:t>Question:</a:t>
            </a:r>
            <a:r>
              <a:rPr lang="en-US" sz="2200" b="1" i="1" dirty="0"/>
              <a:t> </a:t>
            </a:r>
            <a:r>
              <a:rPr lang="en-US" sz="2200" i="1" dirty="0"/>
              <a:t>“What does photosynthesis produce that helps plants grow?”</a:t>
            </a:r>
          </a:p>
        </p:txBody>
      </p:sp>
      <p:sp>
        <p:nvSpPr>
          <p:cNvPr id="26" name="Rectangle 25">
            <a:extLst>
              <a:ext uri="{FF2B5EF4-FFF2-40B4-BE49-F238E27FC236}">
                <a16:creationId xmlns:a16="http://schemas.microsoft.com/office/drawing/2014/main" id="{03C91178-B225-A14A-AE58-BA0221BA7C9D}"/>
              </a:ext>
            </a:extLst>
          </p:cNvPr>
          <p:cNvSpPr/>
          <p:nvPr/>
        </p:nvSpPr>
        <p:spPr>
          <a:xfrm>
            <a:off x="9488444" y="2628249"/>
            <a:ext cx="1968499" cy="461665"/>
          </a:xfrm>
          <a:prstGeom prst="rect">
            <a:avLst/>
          </a:prstGeom>
        </p:spPr>
        <p:txBody>
          <a:bodyPr wrap="square">
            <a:spAutoFit/>
          </a:bodyPr>
          <a:lstStyle/>
          <a:p>
            <a:pPr algn="ctr"/>
            <a:r>
              <a:rPr lang="en-US" sz="2400" i="1" dirty="0"/>
              <a:t>“16,000 rpm”</a:t>
            </a:r>
          </a:p>
        </p:txBody>
      </p:sp>
      <p:sp>
        <p:nvSpPr>
          <p:cNvPr id="27" name="Rectangle 26">
            <a:extLst>
              <a:ext uri="{FF2B5EF4-FFF2-40B4-BE49-F238E27FC236}">
                <a16:creationId xmlns:a16="http://schemas.microsoft.com/office/drawing/2014/main" id="{3892A9B9-245E-4C40-93A0-D7C61476432E}"/>
              </a:ext>
            </a:extLst>
          </p:cNvPr>
          <p:cNvSpPr/>
          <p:nvPr/>
        </p:nvSpPr>
        <p:spPr>
          <a:xfrm>
            <a:off x="9447084" y="5287012"/>
            <a:ext cx="1968499" cy="461665"/>
          </a:xfrm>
          <a:prstGeom prst="rect">
            <a:avLst/>
          </a:prstGeom>
        </p:spPr>
        <p:txBody>
          <a:bodyPr wrap="square">
            <a:spAutoFit/>
          </a:bodyPr>
          <a:lstStyle/>
          <a:p>
            <a:pPr algn="ctr"/>
            <a:r>
              <a:rPr lang="en-US" sz="2400" i="1" dirty="0"/>
              <a:t>“sugar”</a:t>
            </a:r>
          </a:p>
        </p:txBody>
      </p:sp>
      <p:sp>
        <p:nvSpPr>
          <p:cNvPr id="28" name="Alternate Process 27">
            <a:extLst>
              <a:ext uri="{FF2B5EF4-FFF2-40B4-BE49-F238E27FC236}">
                <a16:creationId xmlns:a16="http://schemas.microsoft.com/office/drawing/2014/main" id="{AD007A76-470C-9D44-8C0F-DCF0D3401C5D}"/>
              </a:ext>
            </a:extLst>
          </p:cNvPr>
          <p:cNvSpPr/>
          <p:nvPr/>
        </p:nvSpPr>
        <p:spPr>
          <a:xfrm>
            <a:off x="838200" y="2598078"/>
            <a:ext cx="3784600" cy="1225868"/>
          </a:xfrm>
          <a:prstGeom prst="flowChartAlternateProcess">
            <a:avLst/>
          </a:prstGeom>
          <a:solidFill>
            <a:schemeClr val="tx2">
              <a:lumMod val="20000"/>
              <a:lumOff val="80000"/>
            </a:schemeClr>
          </a:solidFill>
        </p:spPr>
        <p:style>
          <a:lnRef idx="2">
            <a:schemeClr val="accent3">
              <a:shade val="50000"/>
            </a:schemeClr>
          </a:lnRef>
          <a:fillRef idx="1">
            <a:schemeClr val="accent3"/>
          </a:fillRef>
          <a:effectRef idx="0">
            <a:schemeClr val="accent3"/>
          </a:effectRef>
          <a:fontRef idx="minor">
            <a:schemeClr val="lt1"/>
          </a:fontRef>
        </p:style>
        <p:txBody>
          <a:bodyPr wrap="square" lIns="0" tIns="0" rIns="0" bIns="0">
            <a:spAutoFit/>
          </a:bodyPr>
          <a:lstStyle/>
          <a:p>
            <a:pPr algn="ctr"/>
            <a:r>
              <a:rPr lang="en-US" i="1" dirty="0">
                <a:solidFill>
                  <a:schemeClr val="tx1"/>
                </a:solidFill>
              </a:rPr>
              <a:t>(</a:t>
            </a:r>
            <a:r>
              <a:rPr lang="en-US" i="1" dirty="0" err="1">
                <a:solidFill>
                  <a:schemeClr val="tx1"/>
                </a:solidFill>
              </a:rPr>
              <a:t>Nikola_Tesla</a:t>
            </a:r>
            <a:r>
              <a:rPr lang="en-US" i="1" dirty="0">
                <a:solidFill>
                  <a:schemeClr val="tx1"/>
                </a:solidFill>
              </a:rPr>
              <a:t>) On his 50th birthday in 1906, Tesla demonstrated  his 200 horsepower (150 kilowatts) </a:t>
            </a:r>
            <a:r>
              <a:rPr lang="en-US" i="1" dirty="0">
                <a:solidFill>
                  <a:schemeClr val="tx1"/>
                </a:solidFill>
                <a:highlight>
                  <a:srgbClr val="FFFF00"/>
                </a:highlight>
              </a:rPr>
              <a:t>16,000 rpm</a:t>
            </a:r>
            <a:r>
              <a:rPr lang="en-US" i="1" dirty="0">
                <a:solidFill>
                  <a:schemeClr val="tx1"/>
                </a:solidFill>
              </a:rPr>
              <a:t> bladeless turbine.  …</a:t>
            </a:r>
          </a:p>
        </p:txBody>
      </p:sp>
      <p:sp>
        <p:nvSpPr>
          <p:cNvPr id="29" name="Alternate Process 28">
            <a:extLst>
              <a:ext uri="{FF2B5EF4-FFF2-40B4-BE49-F238E27FC236}">
                <a16:creationId xmlns:a16="http://schemas.microsoft.com/office/drawing/2014/main" id="{88ACA3FC-DF27-4D45-A916-88352CFEF851}"/>
              </a:ext>
            </a:extLst>
          </p:cNvPr>
          <p:cNvSpPr/>
          <p:nvPr/>
        </p:nvSpPr>
        <p:spPr>
          <a:xfrm>
            <a:off x="838200" y="5289449"/>
            <a:ext cx="3784600" cy="1225868"/>
          </a:xfrm>
          <a:prstGeom prst="flowChartAlternateProcess">
            <a:avLst/>
          </a:prstGeom>
          <a:solidFill>
            <a:schemeClr val="tx2">
              <a:lumMod val="20000"/>
              <a:lumOff val="80000"/>
            </a:schemeClr>
          </a:solidFill>
        </p:spPr>
        <p:style>
          <a:lnRef idx="2">
            <a:schemeClr val="accent3">
              <a:shade val="50000"/>
            </a:schemeClr>
          </a:lnRef>
          <a:fillRef idx="1">
            <a:schemeClr val="accent3"/>
          </a:fillRef>
          <a:effectRef idx="0">
            <a:schemeClr val="accent3"/>
          </a:effectRef>
          <a:fontRef idx="minor">
            <a:schemeClr val="lt1"/>
          </a:fontRef>
        </p:style>
        <p:txBody>
          <a:bodyPr wrap="square" lIns="0" tIns="0" rIns="0" bIns="0">
            <a:spAutoFit/>
          </a:bodyPr>
          <a:lstStyle/>
          <a:p>
            <a:pPr algn="ctr"/>
            <a:r>
              <a:rPr lang="en-US" i="1" dirty="0">
                <a:solidFill>
                  <a:schemeClr val="tx1"/>
                </a:solidFill>
              </a:rPr>
              <a:t>(A) water </a:t>
            </a:r>
            <a:br>
              <a:rPr lang="en-US" i="1" dirty="0">
                <a:solidFill>
                  <a:schemeClr val="tx1"/>
                </a:solidFill>
              </a:rPr>
            </a:br>
            <a:r>
              <a:rPr lang="en-US" i="1" dirty="0">
                <a:solidFill>
                  <a:schemeClr val="tx1"/>
                </a:solidFill>
              </a:rPr>
              <a:t>(B) oxygen </a:t>
            </a:r>
            <a:br>
              <a:rPr lang="en-US" i="1" dirty="0">
                <a:solidFill>
                  <a:schemeClr val="tx1"/>
                </a:solidFill>
              </a:rPr>
            </a:br>
            <a:r>
              <a:rPr lang="en-US" i="1" dirty="0">
                <a:solidFill>
                  <a:schemeClr val="tx1"/>
                </a:solidFill>
              </a:rPr>
              <a:t>(C) protein </a:t>
            </a:r>
            <a:br>
              <a:rPr lang="en-US" i="1" dirty="0">
                <a:solidFill>
                  <a:schemeClr val="tx1"/>
                </a:solidFill>
              </a:rPr>
            </a:br>
            <a:r>
              <a:rPr lang="en-US" i="1" dirty="0">
                <a:solidFill>
                  <a:schemeClr val="tx1"/>
                </a:solidFill>
              </a:rPr>
              <a:t>(D) sugar</a:t>
            </a:r>
          </a:p>
        </p:txBody>
      </p:sp>
      <p:sp>
        <p:nvSpPr>
          <p:cNvPr id="3" name="Slide Number Placeholder 2">
            <a:extLst>
              <a:ext uri="{FF2B5EF4-FFF2-40B4-BE49-F238E27FC236}">
                <a16:creationId xmlns:a16="http://schemas.microsoft.com/office/drawing/2014/main" id="{6F9B1977-1F6B-6A42-A44B-08E763C689A0}"/>
              </a:ext>
            </a:extLst>
          </p:cNvPr>
          <p:cNvSpPr>
            <a:spLocks noGrp="1"/>
          </p:cNvSpPr>
          <p:nvPr>
            <p:ph type="sldNum" sz="quarter" idx="10"/>
          </p:nvPr>
        </p:nvSpPr>
        <p:spPr/>
        <p:txBody>
          <a:bodyPr/>
          <a:lstStyle/>
          <a:p>
            <a:pPr>
              <a:defRPr/>
            </a:pPr>
            <a:fld id="{0121240C-47AF-2F4D-83B3-CC3EDF50F794}" type="slidenum">
              <a:rPr lang="en-US" smtClean="0"/>
              <a:pPr>
                <a:defRPr/>
              </a:pPr>
              <a:t>11</a:t>
            </a:fld>
            <a:endParaRPr lang="en-US" dirty="0"/>
          </a:p>
        </p:txBody>
      </p:sp>
    </p:spTree>
    <p:extLst>
      <p:ext uri="{BB962C8B-B14F-4D97-AF65-F5344CB8AC3E}">
        <p14:creationId xmlns:p14="http://schemas.microsoft.com/office/powerpoint/2010/main" val="2682923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500"/>
                                        <p:tgtEl>
                                          <p:spTgt spid="2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fade">
                                      <p:cBhvr>
                                        <p:cTn id="20" dur="500"/>
                                        <p:tgtEl>
                                          <p:spTgt spid="14"/>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fade">
                                      <p:cBhvr>
                                        <p:cTn id="23"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4" grpId="0" animBg="1"/>
      <p:bldP spid="22" grpId="0" animBg="1"/>
      <p:bldP spid="23"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007822-2B47-6D47-A6CE-6A02F4FB9D48}"/>
              </a:ext>
            </a:extLst>
          </p:cNvPr>
          <p:cNvSpPr>
            <a:spLocks noGrp="1"/>
          </p:cNvSpPr>
          <p:nvPr>
            <p:ph type="title"/>
          </p:nvPr>
        </p:nvSpPr>
        <p:spPr/>
        <p:txBody>
          <a:bodyPr/>
          <a:lstStyle/>
          <a:p>
            <a:r>
              <a:rPr lang="en-US" dirty="0"/>
              <a:t>Talk Summary &amp; Statement</a:t>
            </a:r>
          </a:p>
        </p:txBody>
      </p:sp>
      <p:sp>
        <p:nvSpPr>
          <p:cNvPr id="3" name="Content Placeholder 2">
            <a:extLst>
              <a:ext uri="{FF2B5EF4-FFF2-40B4-BE49-F238E27FC236}">
                <a16:creationId xmlns:a16="http://schemas.microsoft.com/office/drawing/2014/main" id="{678C82B1-2493-FF48-A9BE-FD00EB601915}"/>
              </a:ext>
            </a:extLst>
          </p:cNvPr>
          <p:cNvSpPr>
            <a:spLocks noGrp="1"/>
          </p:cNvSpPr>
          <p:nvPr>
            <p:ph idx="1"/>
          </p:nvPr>
        </p:nvSpPr>
        <p:spPr>
          <a:xfrm>
            <a:off x="657922" y="1825625"/>
            <a:ext cx="11173522" cy="4351338"/>
          </a:xfrm>
        </p:spPr>
        <p:txBody>
          <a:bodyPr/>
          <a:lstStyle/>
          <a:p>
            <a:r>
              <a:rPr lang="en-US" dirty="0"/>
              <a:t>Creating </a:t>
            </a:r>
            <a:r>
              <a:rPr lang="en-US" b="1" dirty="0"/>
              <a:t>format-specific QA </a:t>
            </a:r>
            <a:r>
              <a:rPr lang="en-US" dirty="0"/>
              <a:t>models </a:t>
            </a:r>
            <a:r>
              <a:rPr lang="en-US" dirty="0">
                <a:solidFill>
                  <a:srgbClr val="FF0000"/>
                </a:solidFill>
              </a:rPr>
              <a:t>distance </a:t>
            </a:r>
            <a:r>
              <a:rPr lang="en-US" dirty="0"/>
              <a:t>us from broad QA. </a:t>
            </a:r>
          </a:p>
          <a:p>
            <a:endParaRPr lang="en-US" dirty="0"/>
          </a:p>
          <a:p>
            <a:r>
              <a:rPr lang="en-US" dirty="0"/>
              <a:t>There is </a:t>
            </a:r>
            <a:r>
              <a:rPr lang="en-US" b="1" dirty="0">
                <a:solidFill>
                  <a:srgbClr val="00B050"/>
                </a:solidFill>
              </a:rPr>
              <a:t>overlap</a:t>
            </a:r>
            <a:r>
              <a:rPr lang="en-US" b="1" dirty="0"/>
              <a:t> </a:t>
            </a:r>
            <a:r>
              <a:rPr lang="en-US" dirty="0"/>
              <a:t>between underlying reasoning abilities of formats. </a:t>
            </a:r>
          </a:p>
          <a:p>
            <a:pPr lvl="1"/>
            <a:r>
              <a:rPr lang="en-US" dirty="0"/>
              <a:t>One can </a:t>
            </a:r>
            <a:r>
              <a:rPr lang="en-US" dirty="0">
                <a:solidFill>
                  <a:srgbClr val="00B050"/>
                </a:solidFill>
              </a:rPr>
              <a:t>benefit </a:t>
            </a:r>
            <a:r>
              <a:rPr lang="en-US" dirty="0"/>
              <a:t>from </a:t>
            </a:r>
            <a:r>
              <a:rPr lang="en-US" b="1" dirty="0"/>
              <a:t>mixing</a:t>
            </a:r>
            <a:r>
              <a:rPr lang="en-US" dirty="0"/>
              <a:t> QA formats. </a:t>
            </a:r>
          </a:p>
          <a:p>
            <a:pPr marL="0" indent="0">
              <a:buNone/>
            </a:pPr>
            <a:endParaRPr lang="en-US" dirty="0"/>
          </a:p>
          <a:p>
            <a:r>
              <a:rPr lang="en-US" dirty="0" err="1"/>
              <a:t>UnifiedQA</a:t>
            </a:r>
            <a:r>
              <a:rPr lang="en-US" dirty="0"/>
              <a:t>: a single QA system working across four common QA formats.</a:t>
            </a:r>
          </a:p>
          <a:p>
            <a:pPr lvl="1"/>
            <a:r>
              <a:rPr lang="en-US" dirty="0"/>
              <a:t>Fine-tuning models pre-trained on </a:t>
            </a:r>
            <a:r>
              <a:rPr lang="en-US" dirty="0" err="1"/>
              <a:t>UnifiedQA</a:t>
            </a:r>
            <a:r>
              <a:rPr lang="en-US" dirty="0"/>
              <a:t> yields </a:t>
            </a:r>
            <a:r>
              <a:rPr lang="en-US" dirty="0">
                <a:solidFill>
                  <a:srgbClr val="00B050"/>
                </a:solidFill>
              </a:rPr>
              <a:t>SOTA </a:t>
            </a:r>
            <a:r>
              <a:rPr lang="en-US" dirty="0"/>
              <a:t>results. </a:t>
            </a:r>
          </a:p>
        </p:txBody>
      </p:sp>
      <p:sp>
        <p:nvSpPr>
          <p:cNvPr id="5" name="Slide Number Placeholder 4">
            <a:extLst>
              <a:ext uri="{FF2B5EF4-FFF2-40B4-BE49-F238E27FC236}">
                <a16:creationId xmlns:a16="http://schemas.microsoft.com/office/drawing/2014/main" id="{DE116DC0-D04A-664C-897B-A6BEB0EB0B4F}"/>
              </a:ext>
            </a:extLst>
          </p:cNvPr>
          <p:cNvSpPr>
            <a:spLocks noGrp="1"/>
          </p:cNvSpPr>
          <p:nvPr>
            <p:ph type="sldNum" sz="quarter" idx="10"/>
          </p:nvPr>
        </p:nvSpPr>
        <p:spPr/>
        <p:txBody>
          <a:bodyPr/>
          <a:lstStyle/>
          <a:p>
            <a:pPr>
              <a:defRPr/>
            </a:pPr>
            <a:fld id="{0121240C-47AF-2F4D-83B3-CC3EDF50F794}" type="slidenum">
              <a:rPr lang="en-US" smtClean="0"/>
              <a:pPr>
                <a:defRPr/>
              </a:pPr>
              <a:t>12</a:t>
            </a:fld>
            <a:endParaRPr lang="en-US" dirty="0"/>
          </a:p>
        </p:txBody>
      </p:sp>
    </p:spTree>
    <p:extLst>
      <p:ext uri="{BB962C8B-B14F-4D97-AF65-F5344CB8AC3E}">
        <p14:creationId xmlns:p14="http://schemas.microsoft.com/office/powerpoint/2010/main" val="456054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5" end="5"/>
                                            </p:txEl>
                                          </p:spTgt>
                                        </p:tgtEl>
                                        <p:attrNameLst>
                                          <p:attrName>style.visibility</p:attrName>
                                        </p:attrNameLst>
                                      </p:cBhvr>
                                      <p:to>
                                        <p:strVal val="visible"/>
                                      </p:to>
                                    </p:set>
                                    <p:animEffect transition="in" filter="fade">
                                      <p:cBhvr>
                                        <p:cTn id="20" dur="500"/>
                                        <p:tgtEl>
                                          <p:spTgt spid="3">
                                            <p:txEl>
                                              <p:pRg st="5" end="5"/>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animEffect transition="in" filter="fade">
                                      <p:cBhvr>
                                        <p:cTn id="23"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7B6066-E10B-0E46-B550-485D58BA65CF}"/>
              </a:ext>
            </a:extLst>
          </p:cNvPr>
          <p:cNvSpPr>
            <a:spLocks noGrp="1"/>
          </p:cNvSpPr>
          <p:nvPr>
            <p:ph type="title"/>
          </p:nvPr>
        </p:nvSpPr>
        <p:spPr/>
        <p:txBody>
          <a:bodyPr/>
          <a:lstStyle/>
          <a:p>
            <a:r>
              <a:rPr lang="en-US" dirty="0"/>
              <a:t>Earlier work on multi-task learning</a:t>
            </a:r>
          </a:p>
        </p:txBody>
      </p:sp>
      <p:sp>
        <p:nvSpPr>
          <p:cNvPr id="3" name="Content Placeholder 2">
            <a:extLst>
              <a:ext uri="{FF2B5EF4-FFF2-40B4-BE49-F238E27FC236}">
                <a16:creationId xmlns:a16="http://schemas.microsoft.com/office/drawing/2014/main" id="{8FD5E14D-6420-E345-A12C-933029A94C0F}"/>
              </a:ext>
            </a:extLst>
          </p:cNvPr>
          <p:cNvSpPr>
            <a:spLocks noGrp="1"/>
          </p:cNvSpPr>
          <p:nvPr>
            <p:ph idx="1"/>
          </p:nvPr>
        </p:nvSpPr>
        <p:spPr/>
        <p:txBody>
          <a:bodyPr/>
          <a:lstStyle/>
          <a:p>
            <a:r>
              <a:rPr lang="en-US" dirty="0"/>
              <a:t>In the same spirit as multi-task learning. </a:t>
            </a:r>
          </a:p>
          <a:p>
            <a:pPr marL="0" indent="0">
              <a:buNone/>
            </a:pPr>
            <a:endParaRPr lang="en-US" dirty="0"/>
          </a:p>
          <a:p>
            <a:r>
              <a:rPr lang="en-US" dirty="0"/>
              <a:t>The choice of tasks is also important. </a:t>
            </a:r>
          </a:p>
          <a:p>
            <a:pPr lvl="1"/>
            <a:r>
              <a:rPr lang="en-US" dirty="0"/>
              <a:t>Earlier works select </a:t>
            </a:r>
            <a:r>
              <a:rPr lang="en-US" dirty="0">
                <a:solidFill>
                  <a:srgbClr val="FF0000"/>
                </a:solidFill>
              </a:rPr>
              <a:t>too broad</a:t>
            </a:r>
            <a:r>
              <a:rPr lang="en-US" dirty="0"/>
              <a:t> of tasks. </a:t>
            </a:r>
          </a:p>
          <a:p>
            <a:pPr lvl="2"/>
            <a:r>
              <a:rPr lang="en-US" dirty="0"/>
              <a:t>E.g., </a:t>
            </a:r>
            <a:r>
              <a:rPr lang="en-US" dirty="0" err="1"/>
              <a:t>Raffel</a:t>
            </a:r>
            <a:r>
              <a:rPr lang="en-US" dirty="0"/>
              <a:t> et al’19 diverse NLP tasks (machine translation, summarization, </a:t>
            </a:r>
            <a:r>
              <a:rPr lang="en-US" dirty="0" err="1"/>
              <a:t>etc</a:t>
            </a:r>
            <a:r>
              <a:rPr lang="en-US" dirty="0"/>
              <a:t>) and conclude that a single model for multiple NLP tasks underperform task-specific models. </a:t>
            </a:r>
          </a:p>
          <a:p>
            <a:endParaRPr lang="en-US" dirty="0"/>
          </a:p>
          <a:p>
            <a:r>
              <a:rPr lang="en-US" dirty="0"/>
              <a:t>We narrow the scope of tasks to stay within the boundaries of QA. </a:t>
            </a:r>
          </a:p>
          <a:p>
            <a:pPr lvl="1"/>
            <a:r>
              <a:rPr lang="en-US" dirty="0"/>
              <a:t>No task/format specific encoding. </a:t>
            </a:r>
          </a:p>
          <a:p>
            <a:endParaRPr lang="en-US" dirty="0"/>
          </a:p>
        </p:txBody>
      </p:sp>
      <p:sp>
        <p:nvSpPr>
          <p:cNvPr id="4" name="Slide Number Placeholder 3">
            <a:extLst>
              <a:ext uri="{FF2B5EF4-FFF2-40B4-BE49-F238E27FC236}">
                <a16:creationId xmlns:a16="http://schemas.microsoft.com/office/drawing/2014/main" id="{D9931BA0-F674-CF4D-A03F-EA35C92D11E9}"/>
              </a:ext>
            </a:extLst>
          </p:cNvPr>
          <p:cNvSpPr>
            <a:spLocks noGrp="1"/>
          </p:cNvSpPr>
          <p:nvPr>
            <p:ph type="sldNum" sz="quarter" idx="10"/>
          </p:nvPr>
        </p:nvSpPr>
        <p:spPr/>
        <p:txBody>
          <a:bodyPr/>
          <a:lstStyle/>
          <a:p>
            <a:pPr>
              <a:defRPr/>
            </a:pPr>
            <a:fld id="{0121240C-47AF-2F4D-83B3-CC3EDF50F794}" type="slidenum">
              <a:rPr lang="en-US" smtClean="0"/>
              <a:pPr>
                <a:defRPr/>
              </a:pPr>
              <a:t>13</a:t>
            </a:fld>
            <a:endParaRPr lang="en-US" dirty="0"/>
          </a:p>
        </p:txBody>
      </p:sp>
      <p:sp>
        <p:nvSpPr>
          <p:cNvPr id="5" name="Rectangle 4">
            <a:extLst>
              <a:ext uri="{FF2B5EF4-FFF2-40B4-BE49-F238E27FC236}">
                <a16:creationId xmlns:a16="http://schemas.microsoft.com/office/drawing/2014/main" id="{76C5E7AD-F97F-774C-A8C3-33A148AED400}"/>
              </a:ext>
            </a:extLst>
          </p:cNvPr>
          <p:cNvSpPr/>
          <p:nvPr/>
        </p:nvSpPr>
        <p:spPr>
          <a:xfrm>
            <a:off x="7054661" y="1892533"/>
            <a:ext cx="3003323" cy="369332"/>
          </a:xfrm>
          <a:prstGeom prst="rect">
            <a:avLst/>
          </a:prstGeom>
        </p:spPr>
        <p:txBody>
          <a:bodyPr wrap="none">
            <a:spAutoFit/>
          </a:bodyPr>
          <a:lstStyle/>
          <a:p>
            <a:r>
              <a:rPr lang="en-US" dirty="0">
                <a:solidFill>
                  <a:schemeClr val="bg1">
                    <a:lumMod val="50000"/>
                  </a:schemeClr>
                </a:solidFill>
              </a:rPr>
              <a:t>[Caruana'97; McCann et al’18]</a:t>
            </a:r>
          </a:p>
        </p:txBody>
      </p:sp>
      <p:sp>
        <p:nvSpPr>
          <p:cNvPr id="6" name="Rounded Rectangular Callout 5">
            <a:extLst>
              <a:ext uri="{FF2B5EF4-FFF2-40B4-BE49-F238E27FC236}">
                <a16:creationId xmlns:a16="http://schemas.microsoft.com/office/drawing/2014/main" id="{667521C8-DD2B-534A-8102-CA93BB1A9D70}"/>
              </a:ext>
            </a:extLst>
          </p:cNvPr>
          <p:cNvSpPr/>
          <p:nvPr/>
        </p:nvSpPr>
        <p:spPr>
          <a:xfrm>
            <a:off x="7267265" y="2449747"/>
            <a:ext cx="4638129" cy="408623"/>
          </a:xfrm>
          <a:prstGeom prst="wedgeRoundRectCallout">
            <a:avLst>
              <a:gd name="adj1" fmla="val 45525"/>
              <a:gd name="adj2" fmla="val 12253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wrap="none">
            <a:spAutoFit/>
          </a:bodyPr>
          <a:lstStyle/>
          <a:p>
            <a:r>
              <a:rPr lang="en-US" dirty="0"/>
              <a:t>Didn’t work before; why would it work now? 🤔</a:t>
            </a:r>
          </a:p>
        </p:txBody>
      </p:sp>
    </p:spTree>
    <p:extLst>
      <p:ext uri="{BB962C8B-B14F-4D97-AF65-F5344CB8AC3E}">
        <p14:creationId xmlns:p14="http://schemas.microsoft.com/office/powerpoint/2010/main" val="1295546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500"/>
                                        <p:tgtEl>
                                          <p:spTgt spid="3">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Effect transition="in" filter="fade">
                                      <p:cBhvr>
                                        <p:cTn id="25" dur="500"/>
                                        <p:tgtEl>
                                          <p:spTgt spid="3">
                                            <p:txEl>
                                              <p:pRg st="3" end="3"/>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3">
                                            <p:txEl>
                                              <p:pRg st="4" end="4"/>
                                            </p:txEl>
                                          </p:spTgt>
                                        </p:tgtEl>
                                        <p:attrNameLst>
                                          <p:attrName>style.visibility</p:attrName>
                                        </p:attrNameLst>
                                      </p:cBhvr>
                                      <p:to>
                                        <p:strVal val="visible"/>
                                      </p:to>
                                    </p:set>
                                    <p:animEffect transition="in" filter="fade">
                                      <p:cBhvr>
                                        <p:cTn id="28" dur="500"/>
                                        <p:tgtEl>
                                          <p:spTgt spid="3">
                                            <p:txEl>
                                              <p:pRg st="4" end="4"/>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Effect transition="in" filter="fade">
                                      <p:cBhvr>
                                        <p:cTn id="33" dur="500"/>
                                        <p:tgtEl>
                                          <p:spTgt spid="3">
                                            <p:txEl>
                                              <p:pRg st="6" end="6"/>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3">
                                            <p:txEl>
                                              <p:pRg st="7" end="7"/>
                                            </p:txEl>
                                          </p:spTgt>
                                        </p:tgtEl>
                                        <p:attrNameLst>
                                          <p:attrName>style.visibility</p:attrName>
                                        </p:attrNameLst>
                                      </p:cBhvr>
                                      <p:to>
                                        <p:strVal val="visible"/>
                                      </p:to>
                                    </p:set>
                                    <p:animEffect transition="in" filter="fade">
                                      <p:cBhvr>
                                        <p:cTn id="38"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93E60A-2095-6645-A825-C24DFD2CD6F6}"/>
              </a:ext>
            </a:extLst>
          </p:cNvPr>
          <p:cNvSpPr>
            <a:spLocks noGrp="1"/>
          </p:cNvSpPr>
          <p:nvPr>
            <p:ph type="title"/>
          </p:nvPr>
        </p:nvSpPr>
        <p:spPr/>
        <p:txBody>
          <a:bodyPr/>
          <a:lstStyle/>
          <a:p>
            <a:r>
              <a:rPr lang="en-US" dirty="0"/>
              <a:t>Roadmap</a:t>
            </a:r>
          </a:p>
        </p:txBody>
      </p:sp>
      <p:sp>
        <p:nvSpPr>
          <p:cNvPr id="3" name="Content Placeholder 2">
            <a:extLst>
              <a:ext uri="{FF2B5EF4-FFF2-40B4-BE49-F238E27FC236}">
                <a16:creationId xmlns:a16="http://schemas.microsoft.com/office/drawing/2014/main" id="{27848FFF-2AE8-CB43-B1FE-74D3FCEBF541}"/>
              </a:ext>
            </a:extLst>
          </p:cNvPr>
          <p:cNvSpPr>
            <a:spLocks noGrp="1"/>
          </p:cNvSpPr>
          <p:nvPr>
            <p:ph idx="1"/>
          </p:nvPr>
        </p:nvSpPr>
        <p:spPr/>
        <p:txBody>
          <a:bodyPr/>
          <a:lstStyle/>
          <a:p>
            <a:pPr marL="742950" indent="-742950">
              <a:buFont typeface="+mj-lt"/>
              <a:buAutoNum type="arabicPeriod"/>
            </a:pPr>
            <a:r>
              <a:rPr lang="en-US" sz="4000" dirty="0"/>
              <a:t>Generalization across formats  </a:t>
            </a:r>
            <a:br>
              <a:rPr lang="en-US" sz="4000" dirty="0"/>
            </a:br>
            <a:endParaRPr lang="en-US" sz="4000" dirty="0"/>
          </a:p>
          <a:p>
            <a:pPr marL="742950" indent="-742950">
              <a:buFont typeface="+mj-lt"/>
              <a:buAutoNum type="arabicPeriod"/>
            </a:pPr>
            <a:r>
              <a:rPr lang="en-US" sz="4000" dirty="0" err="1"/>
              <a:t>UnifiedQA</a:t>
            </a:r>
            <a:r>
              <a:rPr lang="en-US" sz="4000" dirty="0"/>
              <a:t> + Empirical Intuitions </a:t>
            </a:r>
            <a:br>
              <a:rPr lang="en-US" sz="4000" dirty="0"/>
            </a:br>
            <a:endParaRPr lang="en-US" sz="4000" dirty="0"/>
          </a:p>
          <a:p>
            <a:pPr marL="742950" indent="-742950">
              <a:buFont typeface="+mj-lt"/>
              <a:buAutoNum type="arabicPeriod"/>
            </a:pPr>
            <a:r>
              <a:rPr lang="en-US" sz="4000" dirty="0"/>
              <a:t>Discussion and next steps </a:t>
            </a:r>
          </a:p>
        </p:txBody>
      </p:sp>
      <p:pic>
        <p:nvPicPr>
          <p:cNvPr id="5" name="Google Shape;795;p81">
            <a:extLst>
              <a:ext uri="{FF2B5EF4-FFF2-40B4-BE49-F238E27FC236}">
                <a16:creationId xmlns:a16="http://schemas.microsoft.com/office/drawing/2014/main" id="{659BA017-ADDC-AB4C-BA32-1BC454521624}"/>
              </a:ext>
            </a:extLst>
          </p:cNvPr>
          <p:cNvPicPr preferRelativeResize="0"/>
          <p:nvPr/>
        </p:nvPicPr>
        <p:blipFill>
          <a:blip r:embed="rId3">
            <a:alphaModFix/>
          </a:blip>
          <a:stretch>
            <a:fillRect/>
          </a:stretch>
        </p:blipFill>
        <p:spPr>
          <a:xfrm>
            <a:off x="9438750" y="2086244"/>
            <a:ext cx="1915050" cy="1915050"/>
          </a:xfrm>
          <a:prstGeom prst="rect">
            <a:avLst/>
          </a:prstGeom>
          <a:noFill/>
          <a:ln>
            <a:noFill/>
          </a:ln>
        </p:spPr>
      </p:pic>
      <p:sp>
        <p:nvSpPr>
          <p:cNvPr id="4" name="Slide Number Placeholder 3">
            <a:extLst>
              <a:ext uri="{FF2B5EF4-FFF2-40B4-BE49-F238E27FC236}">
                <a16:creationId xmlns:a16="http://schemas.microsoft.com/office/drawing/2014/main" id="{440AF01C-EE68-C04F-9A15-F4C1B151FA4C}"/>
              </a:ext>
            </a:extLst>
          </p:cNvPr>
          <p:cNvSpPr>
            <a:spLocks noGrp="1"/>
          </p:cNvSpPr>
          <p:nvPr>
            <p:ph type="sldNum" sz="quarter" idx="10"/>
          </p:nvPr>
        </p:nvSpPr>
        <p:spPr/>
        <p:txBody>
          <a:bodyPr/>
          <a:lstStyle/>
          <a:p>
            <a:pPr>
              <a:defRPr/>
            </a:pPr>
            <a:fld id="{0121240C-47AF-2F4D-83B3-CC3EDF50F794}" type="slidenum">
              <a:rPr lang="en-US" smtClean="0"/>
              <a:pPr>
                <a:defRPr/>
              </a:pPr>
              <a:t>14</a:t>
            </a:fld>
            <a:endParaRPr lang="en-US" dirty="0"/>
          </a:p>
        </p:txBody>
      </p:sp>
    </p:spTree>
    <p:extLst>
      <p:ext uri="{BB962C8B-B14F-4D97-AF65-F5344CB8AC3E}">
        <p14:creationId xmlns:p14="http://schemas.microsoft.com/office/powerpoint/2010/main" val="42720750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93E60A-2095-6645-A825-C24DFD2CD6F6}"/>
              </a:ext>
            </a:extLst>
          </p:cNvPr>
          <p:cNvSpPr>
            <a:spLocks noGrp="1"/>
          </p:cNvSpPr>
          <p:nvPr>
            <p:ph type="title"/>
          </p:nvPr>
        </p:nvSpPr>
        <p:spPr/>
        <p:txBody>
          <a:bodyPr/>
          <a:lstStyle/>
          <a:p>
            <a:r>
              <a:rPr lang="en-US" dirty="0"/>
              <a:t>Roadmap</a:t>
            </a:r>
          </a:p>
        </p:txBody>
      </p:sp>
      <p:sp>
        <p:nvSpPr>
          <p:cNvPr id="3" name="Content Placeholder 2">
            <a:extLst>
              <a:ext uri="{FF2B5EF4-FFF2-40B4-BE49-F238E27FC236}">
                <a16:creationId xmlns:a16="http://schemas.microsoft.com/office/drawing/2014/main" id="{27848FFF-2AE8-CB43-B1FE-74D3FCEBF541}"/>
              </a:ext>
            </a:extLst>
          </p:cNvPr>
          <p:cNvSpPr>
            <a:spLocks noGrp="1"/>
          </p:cNvSpPr>
          <p:nvPr>
            <p:ph idx="1"/>
          </p:nvPr>
        </p:nvSpPr>
        <p:spPr/>
        <p:txBody>
          <a:bodyPr/>
          <a:lstStyle/>
          <a:p>
            <a:pPr marL="742950" indent="-742950">
              <a:buFont typeface="+mj-lt"/>
              <a:buAutoNum type="arabicPeriod"/>
            </a:pPr>
            <a:r>
              <a:rPr lang="en-US" sz="4000" b="1" dirty="0">
                <a:solidFill>
                  <a:schemeClr val="accent1"/>
                </a:solidFill>
              </a:rPr>
              <a:t>Generalization across formats  </a:t>
            </a:r>
            <a:br>
              <a:rPr lang="en-US" sz="4000" b="1" dirty="0">
                <a:solidFill>
                  <a:schemeClr val="accent1"/>
                </a:solidFill>
              </a:rPr>
            </a:br>
            <a:endParaRPr lang="en-US" sz="4000" b="1" dirty="0">
              <a:solidFill>
                <a:schemeClr val="accent1"/>
              </a:solidFill>
            </a:endParaRPr>
          </a:p>
          <a:p>
            <a:pPr marL="742950" indent="-742950">
              <a:buFont typeface="+mj-lt"/>
              <a:buAutoNum type="arabicPeriod"/>
            </a:pPr>
            <a:r>
              <a:rPr lang="en-US" sz="4000" dirty="0" err="1"/>
              <a:t>UnifiedQA</a:t>
            </a:r>
            <a:r>
              <a:rPr lang="en-US" sz="4000" dirty="0"/>
              <a:t> + Empirical Intuitions </a:t>
            </a:r>
            <a:br>
              <a:rPr lang="en-US" sz="4000" dirty="0"/>
            </a:br>
            <a:endParaRPr lang="en-US" sz="4000" dirty="0"/>
          </a:p>
          <a:p>
            <a:pPr marL="742950" indent="-742950">
              <a:buFont typeface="+mj-lt"/>
              <a:buAutoNum type="arabicPeriod"/>
            </a:pPr>
            <a:r>
              <a:rPr lang="en-US" sz="4000" dirty="0"/>
              <a:t>Discussion and next steps </a:t>
            </a:r>
          </a:p>
        </p:txBody>
      </p:sp>
      <p:pic>
        <p:nvPicPr>
          <p:cNvPr id="5" name="Google Shape;795;p81">
            <a:extLst>
              <a:ext uri="{FF2B5EF4-FFF2-40B4-BE49-F238E27FC236}">
                <a16:creationId xmlns:a16="http://schemas.microsoft.com/office/drawing/2014/main" id="{659BA017-ADDC-AB4C-BA32-1BC454521624}"/>
              </a:ext>
            </a:extLst>
          </p:cNvPr>
          <p:cNvPicPr preferRelativeResize="0"/>
          <p:nvPr/>
        </p:nvPicPr>
        <p:blipFill>
          <a:blip r:embed="rId3">
            <a:alphaModFix/>
          </a:blip>
          <a:stretch>
            <a:fillRect/>
          </a:stretch>
        </p:blipFill>
        <p:spPr>
          <a:xfrm>
            <a:off x="9438750" y="2086244"/>
            <a:ext cx="1915050" cy="1915050"/>
          </a:xfrm>
          <a:prstGeom prst="rect">
            <a:avLst/>
          </a:prstGeom>
          <a:noFill/>
          <a:ln>
            <a:noFill/>
          </a:ln>
        </p:spPr>
      </p:pic>
      <p:sp>
        <p:nvSpPr>
          <p:cNvPr id="4" name="Slide Number Placeholder 3">
            <a:extLst>
              <a:ext uri="{FF2B5EF4-FFF2-40B4-BE49-F238E27FC236}">
                <a16:creationId xmlns:a16="http://schemas.microsoft.com/office/drawing/2014/main" id="{43CA9A12-042B-314D-8D7F-75C63E509804}"/>
              </a:ext>
            </a:extLst>
          </p:cNvPr>
          <p:cNvSpPr>
            <a:spLocks noGrp="1"/>
          </p:cNvSpPr>
          <p:nvPr>
            <p:ph type="sldNum" sz="quarter" idx="10"/>
          </p:nvPr>
        </p:nvSpPr>
        <p:spPr/>
        <p:txBody>
          <a:bodyPr/>
          <a:lstStyle/>
          <a:p>
            <a:pPr>
              <a:defRPr/>
            </a:pPr>
            <a:fld id="{0121240C-47AF-2F4D-83B3-CC3EDF50F794}" type="slidenum">
              <a:rPr lang="en-US" smtClean="0"/>
              <a:pPr>
                <a:defRPr/>
              </a:pPr>
              <a:t>15</a:t>
            </a:fld>
            <a:endParaRPr lang="en-US" dirty="0"/>
          </a:p>
        </p:txBody>
      </p:sp>
    </p:spTree>
    <p:extLst>
      <p:ext uri="{BB962C8B-B14F-4D97-AF65-F5344CB8AC3E}">
        <p14:creationId xmlns:p14="http://schemas.microsoft.com/office/powerpoint/2010/main" val="5480408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5DEE0-C473-BB4A-A1B6-F63421249882}"/>
              </a:ext>
            </a:extLst>
          </p:cNvPr>
          <p:cNvSpPr>
            <a:spLocks noGrp="1"/>
          </p:cNvSpPr>
          <p:nvPr>
            <p:ph type="title"/>
          </p:nvPr>
        </p:nvSpPr>
        <p:spPr/>
        <p:txBody>
          <a:bodyPr/>
          <a:lstStyle/>
          <a:p>
            <a:r>
              <a:rPr lang="en-US" dirty="0" err="1"/>
              <a:t>UnifiedQA</a:t>
            </a:r>
            <a:r>
              <a:rPr lang="en-US" dirty="0"/>
              <a:t>: a high-level definition </a:t>
            </a:r>
          </a:p>
        </p:txBody>
      </p:sp>
      <p:sp>
        <p:nvSpPr>
          <p:cNvPr id="3" name="Content Placeholder 2">
            <a:extLst>
              <a:ext uri="{FF2B5EF4-FFF2-40B4-BE49-F238E27FC236}">
                <a16:creationId xmlns:a16="http://schemas.microsoft.com/office/drawing/2014/main" id="{72B6D91F-68C0-EC4D-93E5-ACE661A53724}"/>
              </a:ext>
            </a:extLst>
          </p:cNvPr>
          <p:cNvSpPr>
            <a:spLocks noGrp="1"/>
          </p:cNvSpPr>
          <p:nvPr>
            <p:ph idx="1"/>
          </p:nvPr>
        </p:nvSpPr>
        <p:spPr/>
        <p:txBody>
          <a:bodyPr/>
          <a:lstStyle/>
          <a:p>
            <a:pPr marL="514350" indent="-514350">
              <a:buFont typeface="+mj-lt"/>
              <a:buAutoNum type="arabicPeriod"/>
            </a:pPr>
            <a:r>
              <a:rPr lang="en-US" dirty="0"/>
              <a:t>It’s a single system that is supposed to work on a variety of </a:t>
            </a:r>
            <a:r>
              <a:rPr lang="en-US" b="1" dirty="0"/>
              <a:t>QA formats</a:t>
            </a:r>
            <a:r>
              <a:rPr lang="en-US" dirty="0"/>
              <a:t>. </a:t>
            </a:r>
          </a:p>
          <a:p>
            <a:pPr marL="514350" indent="-514350">
              <a:buFont typeface="+mj-lt"/>
              <a:buAutoNum type="arabicPeriod"/>
            </a:pPr>
            <a:r>
              <a:rPr lang="en-US" dirty="0"/>
              <a:t>The input should be </a:t>
            </a:r>
            <a:r>
              <a:rPr lang="en-US" i="1" dirty="0"/>
              <a:t>natural</a:t>
            </a:r>
            <a:r>
              <a:rPr lang="en-US" dirty="0"/>
              <a:t>.  </a:t>
            </a:r>
          </a:p>
          <a:p>
            <a:pPr lvl="1"/>
            <a:r>
              <a:rPr lang="en-US" dirty="0"/>
              <a:t>Minimal-enough for a human solver to infer the format.  </a:t>
            </a:r>
          </a:p>
        </p:txBody>
      </p:sp>
      <p:sp>
        <p:nvSpPr>
          <p:cNvPr id="4" name="Rectangle 3">
            <a:extLst>
              <a:ext uri="{FF2B5EF4-FFF2-40B4-BE49-F238E27FC236}">
                <a16:creationId xmlns:a16="http://schemas.microsoft.com/office/drawing/2014/main" id="{D0CAA803-EC5D-E543-B7E7-FD63EDDE7A68}"/>
              </a:ext>
            </a:extLst>
          </p:cNvPr>
          <p:cNvSpPr/>
          <p:nvPr/>
        </p:nvSpPr>
        <p:spPr>
          <a:xfrm>
            <a:off x="2921974" y="4001294"/>
            <a:ext cx="6348049" cy="923330"/>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dirty="0">
                <a:latin typeface="Consolas" panose="020B0609020204030204" pitchFamily="49" charset="0"/>
                <a:cs typeface="Consolas" panose="020B0609020204030204" pitchFamily="49" charset="0"/>
              </a:rPr>
              <a:t>“What causes sound? </a:t>
            </a:r>
          </a:p>
          <a:p>
            <a:endParaRPr lang="en-US" dirty="0">
              <a:latin typeface="Consolas" panose="020B0609020204030204" pitchFamily="49" charset="0"/>
              <a:cs typeface="Consolas" panose="020B0609020204030204" pitchFamily="49" charset="0"/>
            </a:endParaRPr>
          </a:p>
          <a:p>
            <a:r>
              <a:rPr lang="en-US" dirty="0">
                <a:latin typeface="Consolas" panose="020B0609020204030204" pitchFamily="49" charset="0"/>
                <a:cs typeface="Consolas" panose="020B0609020204030204" pitchFamily="49" charset="0"/>
              </a:rPr>
              <a:t>(A) sunlight (B) vibrations (C) x-rays (D) pitch”</a:t>
            </a:r>
          </a:p>
        </p:txBody>
      </p:sp>
      <p:sp>
        <p:nvSpPr>
          <p:cNvPr id="5" name="Rectangle 4">
            <a:extLst>
              <a:ext uri="{FF2B5EF4-FFF2-40B4-BE49-F238E27FC236}">
                <a16:creationId xmlns:a16="http://schemas.microsoft.com/office/drawing/2014/main" id="{1CA65B40-B1F6-A34B-97E9-ABF84F76CCE3}"/>
              </a:ext>
            </a:extLst>
          </p:cNvPr>
          <p:cNvSpPr/>
          <p:nvPr/>
        </p:nvSpPr>
        <p:spPr>
          <a:xfrm>
            <a:off x="5237356" y="5490925"/>
            <a:ext cx="1717287" cy="369332"/>
          </a:xfrm>
          <a:prstGeom prst="rect">
            <a:avLst/>
          </a:prstGeom>
        </p:spPr>
        <p:txBody>
          <a:bodyPr wrap="square">
            <a:spAutoFit/>
          </a:bodyPr>
          <a:lstStyle/>
          <a:p>
            <a:r>
              <a:rPr lang="en-US" dirty="0">
                <a:latin typeface="Consolas" panose="020B0609020204030204" pitchFamily="49" charset="0"/>
                <a:cs typeface="Consolas" panose="020B0609020204030204" pitchFamily="49" charset="0"/>
              </a:rPr>
              <a:t>“vibrations”</a:t>
            </a:r>
          </a:p>
        </p:txBody>
      </p:sp>
      <p:sp>
        <p:nvSpPr>
          <p:cNvPr id="7" name="Slide Number Placeholder 6">
            <a:extLst>
              <a:ext uri="{FF2B5EF4-FFF2-40B4-BE49-F238E27FC236}">
                <a16:creationId xmlns:a16="http://schemas.microsoft.com/office/drawing/2014/main" id="{A3E00D10-C3DA-8948-9B78-1618F5BB671A}"/>
              </a:ext>
            </a:extLst>
          </p:cNvPr>
          <p:cNvSpPr>
            <a:spLocks noGrp="1"/>
          </p:cNvSpPr>
          <p:nvPr>
            <p:ph type="sldNum" sz="quarter" idx="10"/>
          </p:nvPr>
        </p:nvSpPr>
        <p:spPr/>
        <p:txBody>
          <a:bodyPr/>
          <a:lstStyle/>
          <a:p>
            <a:pPr>
              <a:defRPr/>
            </a:pPr>
            <a:fld id="{0121240C-47AF-2F4D-83B3-CC3EDF50F794}" type="slidenum">
              <a:rPr lang="en-US" smtClean="0"/>
              <a:pPr>
                <a:defRPr/>
              </a:pPr>
              <a:t>16</a:t>
            </a:fld>
            <a:endParaRPr lang="en-US" dirty="0"/>
          </a:p>
        </p:txBody>
      </p:sp>
    </p:spTree>
    <p:extLst>
      <p:ext uri="{BB962C8B-B14F-4D97-AF65-F5344CB8AC3E}">
        <p14:creationId xmlns:p14="http://schemas.microsoft.com/office/powerpoint/2010/main" val="2602690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500"/>
                                        <p:tgtEl>
                                          <p:spTgt spid="4"/>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5DEE0-C473-BB4A-A1B6-F63421249882}"/>
              </a:ext>
            </a:extLst>
          </p:cNvPr>
          <p:cNvSpPr>
            <a:spLocks noGrp="1"/>
          </p:cNvSpPr>
          <p:nvPr>
            <p:ph type="title"/>
          </p:nvPr>
        </p:nvSpPr>
        <p:spPr/>
        <p:txBody>
          <a:bodyPr/>
          <a:lstStyle/>
          <a:p>
            <a:r>
              <a:rPr lang="en-US" dirty="0" err="1"/>
              <a:t>UnifiedQA</a:t>
            </a:r>
            <a:r>
              <a:rPr lang="en-US" dirty="0"/>
              <a:t>: a high-level definition </a:t>
            </a:r>
          </a:p>
        </p:txBody>
      </p:sp>
      <p:sp>
        <p:nvSpPr>
          <p:cNvPr id="3" name="Content Placeholder 2">
            <a:extLst>
              <a:ext uri="{FF2B5EF4-FFF2-40B4-BE49-F238E27FC236}">
                <a16:creationId xmlns:a16="http://schemas.microsoft.com/office/drawing/2014/main" id="{72B6D91F-68C0-EC4D-93E5-ACE661A53724}"/>
              </a:ext>
            </a:extLst>
          </p:cNvPr>
          <p:cNvSpPr>
            <a:spLocks noGrp="1"/>
          </p:cNvSpPr>
          <p:nvPr>
            <p:ph idx="1"/>
          </p:nvPr>
        </p:nvSpPr>
        <p:spPr/>
        <p:txBody>
          <a:bodyPr/>
          <a:lstStyle/>
          <a:p>
            <a:pPr marL="514350" indent="-514350">
              <a:buFont typeface="+mj-lt"/>
              <a:buAutoNum type="arabicPeriod"/>
            </a:pPr>
            <a:r>
              <a:rPr lang="en-US" dirty="0"/>
              <a:t>It’s a single system that is supposed to work on a variety of </a:t>
            </a:r>
            <a:r>
              <a:rPr lang="en-US" b="1" dirty="0"/>
              <a:t>QA formats</a:t>
            </a:r>
            <a:r>
              <a:rPr lang="en-US" dirty="0"/>
              <a:t>. </a:t>
            </a:r>
          </a:p>
          <a:p>
            <a:pPr marL="514350" indent="-514350">
              <a:buFont typeface="+mj-lt"/>
              <a:buAutoNum type="arabicPeriod"/>
            </a:pPr>
            <a:r>
              <a:rPr lang="en-US" dirty="0"/>
              <a:t>The input should be </a:t>
            </a:r>
            <a:r>
              <a:rPr lang="en-US" i="1" dirty="0"/>
              <a:t>natural</a:t>
            </a:r>
            <a:r>
              <a:rPr lang="en-US" dirty="0"/>
              <a:t>.  </a:t>
            </a:r>
          </a:p>
          <a:p>
            <a:pPr lvl="1"/>
            <a:r>
              <a:rPr lang="en-US" dirty="0"/>
              <a:t>Minimal-enough for a human solver to infer the format.  </a:t>
            </a:r>
          </a:p>
        </p:txBody>
      </p:sp>
      <p:sp>
        <p:nvSpPr>
          <p:cNvPr id="4" name="Rectangle 3">
            <a:extLst>
              <a:ext uri="{FF2B5EF4-FFF2-40B4-BE49-F238E27FC236}">
                <a16:creationId xmlns:a16="http://schemas.microsoft.com/office/drawing/2014/main" id="{D0CAA803-EC5D-E543-B7E7-FD63EDDE7A68}"/>
              </a:ext>
            </a:extLst>
          </p:cNvPr>
          <p:cNvSpPr/>
          <p:nvPr/>
        </p:nvSpPr>
        <p:spPr>
          <a:xfrm>
            <a:off x="2510881" y="3870730"/>
            <a:ext cx="7170237" cy="2031325"/>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dirty="0">
                <a:latin typeface="Consolas" panose="020B0609020204030204" pitchFamily="49" charset="0"/>
                <a:cs typeface="Consolas" panose="020B0609020204030204" pitchFamily="49" charset="0"/>
              </a:rPr>
              <a:t>“Is Jamaica considered part of the United States?</a:t>
            </a:r>
          </a:p>
          <a:p>
            <a:endParaRPr lang="en-US" dirty="0">
              <a:latin typeface="Consolas" panose="020B0609020204030204" pitchFamily="49" charset="0"/>
              <a:cs typeface="Consolas" panose="020B0609020204030204" pitchFamily="49" charset="0"/>
            </a:endParaRPr>
          </a:p>
          <a:p>
            <a:r>
              <a:rPr lang="en-US" dirty="0">
                <a:latin typeface="Consolas" panose="020B0609020204030204" pitchFamily="49" charset="0"/>
                <a:cs typeface="Consolas" panose="020B0609020204030204" pitchFamily="49" charset="0"/>
              </a:rPr>
              <a:t>(Jamaica) Jamaica (/</a:t>
            </a:r>
            <a:r>
              <a:rPr lang="en-US" dirty="0" err="1">
                <a:latin typeface="Consolas" panose="020B0609020204030204" pitchFamily="49" charset="0"/>
                <a:cs typeface="Consolas" panose="020B0609020204030204" pitchFamily="49" charset="0"/>
              </a:rPr>
              <a:t>dʒəˈmeɪkə</a:t>
            </a:r>
            <a:r>
              <a:rPr lang="en-US" dirty="0">
                <a:latin typeface="Consolas" panose="020B0609020204030204" pitchFamily="49" charset="0"/>
                <a:cs typeface="Consolas" panose="020B0609020204030204" pitchFamily="49" charset="0"/>
              </a:rPr>
              <a:t>/ ( listen)) is an island country situated in the Caribbean Sea. Spanning 10,990 square </a:t>
            </a:r>
            <a:r>
              <a:rPr lang="en-US" dirty="0" err="1">
                <a:latin typeface="Consolas" panose="020B0609020204030204" pitchFamily="49" charset="0"/>
                <a:cs typeface="Consolas" panose="020B0609020204030204" pitchFamily="49" charset="0"/>
              </a:rPr>
              <a:t>kilometres</a:t>
            </a:r>
            <a:r>
              <a:rPr lang="en-US" dirty="0">
                <a:latin typeface="Consolas" panose="020B0609020204030204" pitchFamily="49" charset="0"/>
                <a:cs typeface="Consolas" panose="020B0609020204030204" pitchFamily="49" charset="0"/>
              </a:rPr>
              <a:t> (4,240 </a:t>
            </a:r>
            <a:r>
              <a:rPr lang="en-US" dirty="0" err="1">
                <a:latin typeface="Consolas" panose="020B0609020204030204" pitchFamily="49" charset="0"/>
                <a:cs typeface="Consolas" panose="020B0609020204030204" pitchFamily="49" charset="0"/>
              </a:rPr>
              <a:t>sq</a:t>
            </a:r>
            <a:r>
              <a:rPr lang="en-US" dirty="0">
                <a:latin typeface="Consolas" panose="020B0609020204030204" pitchFamily="49" charset="0"/>
                <a:cs typeface="Consolas" panose="020B0609020204030204" pitchFamily="49" charset="0"/>
              </a:rPr>
              <a:t> mi) in area, it is the third-largest island of the Greater Antilles and the fourth-largest island country in the Caribbean.”</a:t>
            </a:r>
            <a:endParaRPr lang="en-US" i="1" dirty="0"/>
          </a:p>
        </p:txBody>
      </p:sp>
      <p:sp>
        <p:nvSpPr>
          <p:cNvPr id="5" name="Rectangle 4">
            <a:extLst>
              <a:ext uri="{FF2B5EF4-FFF2-40B4-BE49-F238E27FC236}">
                <a16:creationId xmlns:a16="http://schemas.microsoft.com/office/drawing/2014/main" id="{1CA65B40-B1F6-A34B-97E9-ABF84F76CCE3}"/>
              </a:ext>
            </a:extLst>
          </p:cNvPr>
          <p:cNvSpPr/>
          <p:nvPr/>
        </p:nvSpPr>
        <p:spPr>
          <a:xfrm>
            <a:off x="5491983" y="6129751"/>
            <a:ext cx="1208031" cy="369332"/>
          </a:xfrm>
          <a:prstGeom prst="rect">
            <a:avLst/>
          </a:prstGeom>
        </p:spPr>
        <p:txBody>
          <a:bodyPr wrap="square">
            <a:spAutoFit/>
          </a:bodyPr>
          <a:lstStyle/>
          <a:p>
            <a:pPr algn="ctr"/>
            <a:r>
              <a:rPr lang="en-US" dirty="0">
                <a:latin typeface="Consolas" panose="020B0609020204030204" pitchFamily="49" charset="0"/>
                <a:cs typeface="Consolas" panose="020B0609020204030204" pitchFamily="49" charset="0"/>
              </a:rPr>
              <a:t>“</a:t>
            </a:r>
            <a:r>
              <a:rPr lang="en-US" i="1" dirty="0">
                <a:latin typeface="Consolas" panose="020B0609020204030204" pitchFamily="49" charset="0"/>
                <a:cs typeface="Consolas" panose="020B0609020204030204" pitchFamily="49" charset="0"/>
              </a:rPr>
              <a:t>no</a:t>
            </a:r>
            <a:r>
              <a:rPr lang="en-US" dirty="0">
                <a:latin typeface="Consolas" panose="020B0609020204030204" pitchFamily="49" charset="0"/>
                <a:cs typeface="Consolas" panose="020B0609020204030204" pitchFamily="49" charset="0"/>
              </a:rPr>
              <a:t>”</a:t>
            </a:r>
          </a:p>
        </p:txBody>
      </p:sp>
      <p:sp>
        <p:nvSpPr>
          <p:cNvPr id="6" name="Slide Number Placeholder 5">
            <a:extLst>
              <a:ext uri="{FF2B5EF4-FFF2-40B4-BE49-F238E27FC236}">
                <a16:creationId xmlns:a16="http://schemas.microsoft.com/office/drawing/2014/main" id="{5D5883B4-89A9-184D-B0E0-57E20B9DED6B}"/>
              </a:ext>
            </a:extLst>
          </p:cNvPr>
          <p:cNvSpPr>
            <a:spLocks noGrp="1"/>
          </p:cNvSpPr>
          <p:nvPr>
            <p:ph type="sldNum" sz="quarter" idx="10"/>
          </p:nvPr>
        </p:nvSpPr>
        <p:spPr/>
        <p:txBody>
          <a:bodyPr/>
          <a:lstStyle/>
          <a:p>
            <a:pPr>
              <a:defRPr/>
            </a:pPr>
            <a:fld id="{0121240C-47AF-2F4D-83B3-CC3EDF50F794}" type="slidenum">
              <a:rPr lang="en-US" smtClean="0"/>
              <a:pPr>
                <a:defRPr/>
              </a:pPr>
              <a:t>17</a:t>
            </a:fld>
            <a:endParaRPr lang="en-US" dirty="0"/>
          </a:p>
        </p:txBody>
      </p:sp>
    </p:spTree>
    <p:extLst>
      <p:ext uri="{BB962C8B-B14F-4D97-AF65-F5344CB8AC3E}">
        <p14:creationId xmlns:p14="http://schemas.microsoft.com/office/powerpoint/2010/main" val="8959684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5DEE0-C473-BB4A-A1B6-F63421249882}"/>
              </a:ext>
            </a:extLst>
          </p:cNvPr>
          <p:cNvSpPr>
            <a:spLocks noGrp="1"/>
          </p:cNvSpPr>
          <p:nvPr>
            <p:ph type="title"/>
          </p:nvPr>
        </p:nvSpPr>
        <p:spPr/>
        <p:txBody>
          <a:bodyPr/>
          <a:lstStyle/>
          <a:p>
            <a:r>
              <a:rPr lang="en-US" dirty="0" err="1"/>
              <a:t>UnifiedQA</a:t>
            </a:r>
            <a:r>
              <a:rPr lang="en-US" dirty="0"/>
              <a:t>: a high-level definition </a:t>
            </a:r>
          </a:p>
        </p:txBody>
      </p:sp>
      <p:sp>
        <p:nvSpPr>
          <p:cNvPr id="3" name="Content Placeholder 2">
            <a:extLst>
              <a:ext uri="{FF2B5EF4-FFF2-40B4-BE49-F238E27FC236}">
                <a16:creationId xmlns:a16="http://schemas.microsoft.com/office/drawing/2014/main" id="{72B6D91F-68C0-EC4D-93E5-ACE661A53724}"/>
              </a:ext>
            </a:extLst>
          </p:cNvPr>
          <p:cNvSpPr>
            <a:spLocks noGrp="1"/>
          </p:cNvSpPr>
          <p:nvPr>
            <p:ph idx="1"/>
          </p:nvPr>
        </p:nvSpPr>
        <p:spPr/>
        <p:txBody>
          <a:bodyPr/>
          <a:lstStyle/>
          <a:p>
            <a:pPr marL="514350" indent="-514350">
              <a:buFont typeface="+mj-lt"/>
              <a:buAutoNum type="arabicPeriod"/>
            </a:pPr>
            <a:r>
              <a:rPr lang="en-US" dirty="0"/>
              <a:t>It’s a single system that is supposed to work on a variety of </a:t>
            </a:r>
            <a:r>
              <a:rPr lang="en-US" b="1" dirty="0"/>
              <a:t>QA formats</a:t>
            </a:r>
            <a:r>
              <a:rPr lang="en-US" dirty="0"/>
              <a:t>. </a:t>
            </a:r>
          </a:p>
          <a:p>
            <a:pPr marL="514350" indent="-514350">
              <a:buFont typeface="+mj-lt"/>
              <a:buAutoNum type="arabicPeriod"/>
            </a:pPr>
            <a:r>
              <a:rPr lang="en-US" dirty="0"/>
              <a:t>The input should be </a:t>
            </a:r>
            <a:r>
              <a:rPr lang="en-US" i="1" dirty="0"/>
              <a:t>natural</a:t>
            </a:r>
            <a:r>
              <a:rPr lang="en-US" dirty="0"/>
              <a:t>.  </a:t>
            </a:r>
          </a:p>
          <a:p>
            <a:pPr lvl="1"/>
            <a:r>
              <a:rPr lang="en-US" dirty="0"/>
              <a:t>Minimal-enough for a human solver to infer the format.  </a:t>
            </a:r>
          </a:p>
        </p:txBody>
      </p:sp>
      <p:sp>
        <p:nvSpPr>
          <p:cNvPr id="4" name="Rectangle 3">
            <a:extLst>
              <a:ext uri="{FF2B5EF4-FFF2-40B4-BE49-F238E27FC236}">
                <a16:creationId xmlns:a16="http://schemas.microsoft.com/office/drawing/2014/main" id="{D0CAA803-EC5D-E543-B7E7-FD63EDDE7A68}"/>
              </a:ext>
            </a:extLst>
          </p:cNvPr>
          <p:cNvSpPr/>
          <p:nvPr/>
        </p:nvSpPr>
        <p:spPr>
          <a:xfrm>
            <a:off x="2025804" y="3800140"/>
            <a:ext cx="8140390" cy="1754326"/>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dirty="0">
                <a:latin typeface="Consolas" panose="020B0609020204030204" pitchFamily="49" charset="0"/>
                <a:cs typeface="Consolas" panose="020B0609020204030204" pitchFamily="49" charset="0"/>
              </a:rPr>
              <a:t>“What type of musical instruments did the Yuan bring to China?   </a:t>
            </a:r>
          </a:p>
          <a:p>
            <a:br>
              <a:rPr lang="en-US" dirty="0">
                <a:latin typeface="Consolas" panose="020B0609020204030204" pitchFamily="49" charset="0"/>
                <a:cs typeface="Consolas" panose="020B0609020204030204" pitchFamily="49" charset="0"/>
              </a:rPr>
            </a:br>
            <a:r>
              <a:rPr lang="en-US" dirty="0">
                <a:latin typeface="Consolas" panose="020B0609020204030204" pitchFamily="49" charset="0"/>
                <a:cs typeface="Consolas" panose="020B0609020204030204" pitchFamily="49" charset="0"/>
              </a:rPr>
              <a:t>(</a:t>
            </a:r>
            <a:r>
              <a:rPr lang="en-US" dirty="0" err="1">
                <a:latin typeface="Consolas" panose="020B0609020204030204" pitchFamily="49" charset="0"/>
                <a:cs typeface="Consolas" panose="020B0609020204030204" pitchFamily="49" charset="0"/>
              </a:rPr>
              <a:t>Yuan_dynasty</a:t>
            </a:r>
            <a:r>
              <a:rPr lang="en-US" dirty="0">
                <a:latin typeface="Consolas" panose="020B0609020204030204" pitchFamily="49" charset="0"/>
                <a:cs typeface="Consolas" panose="020B0609020204030204" pitchFamily="49" charset="0"/>
              </a:rPr>
              <a:t>) Western musical instruments were introduced to enrich Chinese performing arts. From this period dates the conversion to Islam, by Muslims of Central Asia, of growing numbers of Chinese in the northwest and southwest. ...”</a:t>
            </a:r>
          </a:p>
        </p:txBody>
      </p:sp>
      <p:sp>
        <p:nvSpPr>
          <p:cNvPr id="5" name="Rectangle 4">
            <a:extLst>
              <a:ext uri="{FF2B5EF4-FFF2-40B4-BE49-F238E27FC236}">
                <a16:creationId xmlns:a16="http://schemas.microsoft.com/office/drawing/2014/main" id="{1CA65B40-B1F6-A34B-97E9-ABF84F76CCE3}"/>
              </a:ext>
            </a:extLst>
          </p:cNvPr>
          <p:cNvSpPr/>
          <p:nvPr/>
        </p:nvSpPr>
        <p:spPr>
          <a:xfrm>
            <a:off x="4105507" y="5841567"/>
            <a:ext cx="3980985" cy="369332"/>
          </a:xfrm>
          <a:prstGeom prst="rect">
            <a:avLst/>
          </a:prstGeom>
        </p:spPr>
        <p:txBody>
          <a:bodyPr wrap="square">
            <a:spAutoFit/>
          </a:bodyPr>
          <a:lstStyle/>
          <a:p>
            <a:pPr algn="ctr"/>
            <a:r>
              <a:rPr lang="en-US" dirty="0">
                <a:latin typeface="Consolas" panose="020B0609020204030204" pitchFamily="49" charset="0"/>
                <a:cs typeface="Consolas" panose="020B0609020204030204" pitchFamily="49" charset="0"/>
              </a:rPr>
              <a:t>“Western musical instruments”</a:t>
            </a:r>
          </a:p>
        </p:txBody>
      </p:sp>
      <p:sp>
        <p:nvSpPr>
          <p:cNvPr id="6" name="Rounded Rectangular Callout 5">
            <a:extLst>
              <a:ext uri="{FF2B5EF4-FFF2-40B4-BE49-F238E27FC236}">
                <a16:creationId xmlns:a16="http://schemas.microsoft.com/office/drawing/2014/main" id="{33CC78A8-01E3-8C4C-A15D-11E9CB7DC4F1}"/>
              </a:ext>
            </a:extLst>
          </p:cNvPr>
          <p:cNvSpPr/>
          <p:nvPr/>
        </p:nvSpPr>
        <p:spPr>
          <a:xfrm>
            <a:off x="7281747" y="2338249"/>
            <a:ext cx="4651452" cy="783193"/>
          </a:xfrm>
          <a:prstGeom prst="wedgeRoundRectCallout">
            <a:avLst>
              <a:gd name="adj1" fmla="val 5223"/>
              <a:gd name="adj2" fmla="val 10217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407988" lvl="1" indent="-285750">
              <a:buFont typeface="Arial" panose="020B0604020202020204" pitchFamily="34" charset="0"/>
              <a:buChar char="•"/>
            </a:pPr>
            <a:r>
              <a:rPr lang="en-US" sz="2000" i="1" dirty="0"/>
              <a:t>The question always comes first.</a:t>
            </a:r>
          </a:p>
          <a:p>
            <a:pPr marL="407988" lvl="1" indent="-285750">
              <a:buFont typeface="Arial" panose="020B0604020202020204" pitchFamily="34" charset="0"/>
              <a:buChar char="•"/>
            </a:pPr>
            <a:r>
              <a:rPr lang="en-US" sz="2000" i="1" dirty="0"/>
              <a:t>Additional info are appended with “\n”. </a:t>
            </a:r>
          </a:p>
        </p:txBody>
      </p:sp>
      <p:sp>
        <p:nvSpPr>
          <p:cNvPr id="7" name="Slide Number Placeholder 6">
            <a:extLst>
              <a:ext uri="{FF2B5EF4-FFF2-40B4-BE49-F238E27FC236}">
                <a16:creationId xmlns:a16="http://schemas.microsoft.com/office/drawing/2014/main" id="{17C9DE60-385C-3F4B-83AA-EB9AF60BEB6A}"/>
              </a:ext>
            </a:extLst>
          </p:cNvPr>
          <p:cNvSpPr>
            <a:spLocks noGrp="1"/>
          </p:cNvSpPr>
          <p:nvPr>
            <p:ph type="sldNum" sz="quarter" idx="10"/>
          </p:nvPr>
        </p:nvSpPr>
        <p:spPr/>
        <p:txBody>
          <a:bodyPr/>
          <a:lstStyle/>
          <a:p>
            <a:pPr>
              <a:defRPr/>
            </a:pPr>
            <a:fld id="{0121240C-47AF-2F4D-83B3-CC3EDF50F794}" type="slidenum">
              <a:rPr lang="en-US" smtClean="0"/>
              <a:pPr>
                <a:defRPr/>
              </a:pPr>
              <a:t>18</a:t>
            </a:fld>
            <a:endParaRPr lang="en-US" dirty="0"/>
          </a:p>
        </p:txBody>
      </p:sp>
    </p:spTree>
    <p:extLst>
      <p:ext uri="{BB962C8B-B14F-4D97-AF65-F5344CB8AC3E}">
        <p14:creationId xmlns:p14="http://schemas.microsoft.com/office/powerpoint/2010/main" val="2260182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55317-E395-5F46-8F59-121E27CBEA2D}"/>
              </a:ext>
            </a:extLst>
          </p:cNvPr>
          <p:cNvSpPr>
            <a:spLocks noGrp="1"/>
          </p:cNvSpPr>
          <p:nvPr>
            <p:ph type="title"/>
          </p:nvPr>
        </p:nvSpPr>
        <p:spPr/>
        <p:txBody>
          <a:bodyPr/>
          <a:lstStyle/>
          <a:p>
            <a:r>
              <a:rPr lang="en-US" dirty="0" err="1"/>
              <a:t>UnifiedQA</a:t>
            </a:r>
            <a:r>
              <a:rPr lang="en-US" dirty="0"/>
              <a:t>: towards an implementation</a:t>
            </a:r>
          </a:p>
        </p:txBody>
      </p:sp>
      <p:sp>
        <p:nvSpPr>
          <p:cNvPr id="3" name="Content Placeholder 2">
            <a:extLst>
              <a:ext uri="{FF2B5EF4-FFF2-40B4-BE49-F238E27FC236}">
                <a16:creationId xmlns:a16="http://schemas.microsoft.com/office/drawing/2014/main" id="{8DC91656-2814-AD4F-A0F6-9DA345316DA3}"/>
              </a:ext>
            </a:extLst>
          </p:cNvPr>
          <p:cNvSpPr>
            <a:spLocks noGrp="1"/>
          </p:cNvSpPr>
          <p:nvPr>
            <p:ph idx="1"/>
          </p:nvPr>
        </p:nvSpPr>
        <p:spPr/>
        <p:txBody>
          <a:bodyPr/>
          <a:lstStyle/>
          <a:p>
            <a:r>
              <a:rPr lang="en-US" dirty="0"/>
              <a:t>Use text-to-text architectures </a:t>
            </a:r>
          </a:p>
          <a:p>
            <a:pPr lvl="1"/>
            <a:r>
              <a:rPr lang="en-US" dirty="0"/>
              <a:t>T5 </a:t>
            </a:r>
            <a:r>
              <a:rPr lang="en-US" dirty="0">
                <a:solidFill>
                  <a:schemeClr val="bg1">
                    <a:lumMod val="50000"/>
                  </a:schemeClr>
                </a:solidFill>
              </a:rPr>
              <a:t>[</a:t>
            </a:r>
            <a:r>
              <a:rPr lang="en-US" dirty="0" err="1">
                <a:solidFill>
                  <a:schemeClr val="bg1">
                    <a:lumMod val="50000"/>
                  </a:schemeClr>
                </a:solidFill>
              </a:rPr>
              <a:t>Raffal</a:t>
            </a:r>
            <a:r>
              <a:rPr lang="en-US" dirty="0">
                <a:solidFill>
                  <a:schemeClr val="bg1">
                    <a:lumMod val="50000"/>
                  </a:schemeClr>
                </a:solidFill>
              </a:rPr>
              <a:t> et al, 2020]</a:t>
            </a:r>
            <a:r>
              <a:rPr lang="en-US" dirty="0"/>
              <a:t>, BART </a:t>
            </a:r>
            <a:r>
              <a:rPr lang="en-US" dirty="0">
                <a:solidFill>
                  <a:schemeClr val="bg1">
                    <a:lumMod val="50000"/>
                  </a:schemeClr>
                </a:solidFill>
              </a:rPr>
              <a:t>[Lewis et al, 2019]</a:t>
            </a:r>
            <a:r>
              <a:rPr lang="en-US" dirty="0"/>
              <a:t>, etc. </a:t>
            </a:r>
          </a:p>
          <a:p>
            <a:pPr lvl="1"/>
            <a:endParaRPr lang="en-US" dirty="0"/>
          </a:p>
          <a:p>
            <a:pPr lvl="1"/>
            <a:endParaRPr lang="en-US" dirty="0"/>
          </a:p>
          <a:p>
            <a:r>
              <a:rPr lang="en-US" dirty="0"/>
              <a:t>Train simultaneously on all datasets jointly together.</a:t>
            </a:r>
          </a:p>
          <a:p>
            <a:pPr lvl="1"/>
            <a:r>
              <a:rPr lang="en-US" dirty="0"/>
              <a:t>Batches contains the same number of instances from each training set.</a:t>
            </a:r>
          </a:p>
        </p:txBody>
      </p:sp>
      <p:sp>
        <p:nvSpPr>
          <p:cNvPr id="4" name="Slide Number Placeholder 3">
            <a:extLst>
              <a:ext uri="{FF2B5EF4-FFF2-40B4-BE49-F238E27FC236}">
                <a16:creationId xmlns:a16="http://schemas.microsoft.com/office/drawing/2014/main" id="{1EFB7EDC-E400-5A4F-BBA1-EC0E8D2DBBC0}"/>
              </a:ext>
            </a:extLst>
          </p:cNvPr>
          <p:cNvSpPr>
            <a:spLocks noGrp="1"/>
          </p:cNvSpPr>
          <p:nvPr>
            <p:ph type="sldNum" sz="quarter" idx="10"/>
          </p:nvPr>
        </p:nvSpPr>
        <p:spPr/>
        <p:txBody>
          <a:bodyPr/>
          <a:lstStyle/>
          <a:p>
            <a:pPr>
              <a:defRPr/>
            </a:pPr>
            <a:fld id="{0121240C-47AF-2F4D-83B3-CC3EDF50F794}" type="slidenum">
              <a:rPr lang="en-US" smtClean="0"/>
              <a:pPr>
                <a:defRPr/>
              </a:pPr>
              <a:t>19</a:t>
            </a:fld>
            <a:endParaRPr lang="en-US" dirty="0"/>
          </a:p>
        </p:txBody>
      </p:sp>
    </p:spTree>
    <p:extLst>
      <p:ext uri="{BB962C8B-B14F-4D97-AF65-F5344CB8AC3E}">
        <p14:creationId xmlns:p14="http://schemas.microsoft.com/office/powerpoint/2010/main" val="2391157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Effect transition="in" filter="fade">
                                      <p:cBhvr>
                                        <p:cTn id="15" dur="500"/>
                                        <p:tgtEl>
                                          <p:spTgt spid="3">
                                            <p:txEl>
                                              <p:pRg st="4" end="4"/>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5" end="5"/>
                                            </p:txEl>
                                          </p:spTgt>
                                        </p:tgtEl>
                                        <p:attrNameLst>
                                          <p:attrName>style.visibility</p:attrName>
                                        </p:attrNameLst>
                                      </p:cBhvr>
                                      <p:to>
                                        <p:strVal val="visible"/>
                                      </p:to>
                                    </p:set>
                                    <p:animEffect transition="in" filter="fade">
                                      <p:cBhvr>
                                        <p:cTn id="20"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2A36F4-FCFA-994D-B851-49A244049CA8}"/>
              </a:ext>
            </a:extLst>
          </p:cNvPr>
          <p:cNvSpPr>
            <a:spLocks noGrp="1"/>
          </p:cNvSpPr>
          <p:nvPr>
            <p:ph type="title"/>
          </p:nvPr>
        </p:nvSpPr>
        <p:spPr/>
        <p:txBody>
          <a:bodyPr/>
          <a:lstStyle/>
          <a:p>
            <a:r>
              <a:rPr lang="en-US" dirty="0"/>
              <a:t>Moving towards NLU, via QA </a:t>
            </a:r>
          </a:p>
        </p:txBody>
      </p:sp>
      <p:sp>
        <p:nvSpPr>
          <p:cNvPr id="3" name="Content Placeholder 2">
            <a:extLst>
              <a:ext uri="{FF2B5EF4-FFF2-40B4-BE49-F238E27FC236}">
                <a16:creationId xmlns:a16="http://schemas.microsoft.com/office/drawing/2014/main" id="{D303A06D-EA0E-674D-A71F-CFCE4D637A57}"/>
              </a:ext>
            </a:extLst>
          </p:cNvPr>
          <p:cNvSpPr>
            <a:spLocks noGrp="1"/>
          </p:cNvSpPr>
          <p:nvPr>
            <p:ph idx="1"/>
          </p:nvPr>
        </p:nvSpPr>
        <p:spPr/>
        <p:txBody>
          <a:bodyPr/>
          <a:lstStyle/>
          <a:p>
            <a:r>
              <a:rPr lang="en-US" dirty="0"/>
              <a:t>Natural Language Understanding</a:t>
            </a:r>
            <a:r>
              <a:rPr lang="en-US" b="1" dirty="0"/>
              <a:t>: </a:t>
            </a:r>
          </a:p>
          <a:p>
            <a:pPr lvl="1"/>
            <a:r>
              <a:rPr lang="en-US" dirty="0"/>
              <a:t>Interpret a given text similar to humans.</a:t>
            </a:r>
          </a:p>
          <a:p>
            <a:endParaRPr lang="en-US" dirty="0"/>
          </a:p>
          <a:p>
            <a:r>
              <a:rPr lang="en-US" dirty="0"/>
              <a:t>Measuring the progress by answering questions.</a:t>
            </a:r>
          </a:p>
          <a:p>
            <a:pPr lvl="1"/>
            <a:r>
              <a:rPr lang="en-US" dirty="0"/>
              <a:t>A system that is better in understanding language, should have a higher chance of answering these questions.</a:t>
            </a:r>
            <a:br>
              <a:rPr lang="en-US" dirty="0"/>
            </a:br>
            <a:endParaRPr lang="en-US" dirty="0"/>
          </a:p>
          <a:p>
            <a:pPr lvl="1"/>
            <a:r>
              <a:rPr lang="en-US" dirty="0"/>
              <a:t>This has been used in the field for many years </a:t>
            </a:r>
          </a:p>
          <a:p>
            <a:pPr lvl="2"/>
            <a:r>
              <a:rPr lang="en-US" dirty="0"/>
              <a:t>Question Answering, </a:t>
            </a:r>
          </a:p>
          <a:p>
            <a:pPr lvl="2"/>
            <a:r>
              <a:rPr lang="en-US" dirty="0"/>
              <a:t>Reading Comprehension, </a:t>
            </a:r>
          </a:p>
          <a:p>
            <a:pPr lvl="2"/>
            <a:r>
              <a:rPr lang="en-US" dirty="0"/>
              <a:t>Machine Comprehension, etc. </a:t>
            </a:r>
          </a:p>
        </p:txBody>
      </p:sp>
      <p:grpSp>
        <p:nvGrpSpPr>
          <p:cNvPr id="4" name="Group 3">
            <a:extLst>
              <a:ext uri="{FF2B5EF4-FFF2-40B4-BE49-F238E27FC236}">
                <a16:creationId xmlns:a16="http://schemas.microsoft.com/office/drawing/2014/main" id="{8ABF9A79-C849-7944-BD55-5E4CC1DF87BD}"/>
              </a:ext>
            </a:extLst>
          </p:cNvPr>
          <p:cNvGrpSpPr/>
          <p:nvPr/>
        </p:nvGrpSpPr>
        <p:grpSpPr>
          <a:xfrm>
            <a:off x="7957280" y="1783249"/>
            <a:ext cx="3255897" cy="1037862"/>
            <a:chOff x="3743664" y="2068006"/>
            <a:chExt cx="3255897" cy="1037862"/>
          </a:xfrm>
        </p:grpSpPr>
        <p:pic>
          <p:nvPicPr>
            <p:cNvPr id="5" name="Google Shape;1258;p104" descr="Related image">
              <a:extLst>
                <a:ext uri="{FF2B5EF4-FFF2-40B4-BE49-F238E27FC236}">
                  <a16:creationId xmlns:a16="http://schemas.microsoft.com/office/drawing/2014/main" id="{5702C269-6215-AE47-8731-A6B636BC0E8A}"/>
                </a:ext>
              </a:extLst>
            </p:cNvPr>
            <p:cNvPicPr preferRelativeResize="0"/>
            <p:nvPr/>
          </p:nvPicPr>
          <p:blipFill>
            <a:blip r:embed="rId3">
              <a:alphaModFix/>
            </a:blip>
            <a:stretch>
              <a:fillRect/>
            </a:stretch>
          </p:blipFill>
          <p:spPr>
            <a:xfrm>
              <a:off x="6024262" y="2068006"/>
              <a:ext cx="975299" cy="1037862"/>
            </a:xfrm>
            <a:prstGeom prst="rect">
              <a:avLst/>
            </a:prstGeom>
            <a:noFill/>
            <a:ln>
              <a:noFill/>
            </a:ln>
          </p:spPr>
        </p:pic>
        <p:grpSp>
          <p:nvGrpSpPr>
            <p:cNvPr id="6" name="Google Shape;814;p124">
              <a:extLst>
                <a:ext uri="{FF2B5EF4-FFF2-40B4-BE49-F238E27FC236}">
                  <a16:creationId xmlns:a16="http://schemas.microsoft.com/office/drawing/2014/main" id="{3D314612-B942-5C4A-9C5A-21A856BA3642}"/>
                </a:ext>
              </a:extLst>
            </p:cNvPr>
            <p:cNvGrpSpPr/>
            <p:nvPr/>
          </p:nvGrpSpPr>
          <p:grpSpPr>
            <a:xfrm>
              <a:off x="3743664" y="2143879"/>
              <a:ext cx="482990" cy="810186"/>
              <a:chOff x="7156175" y="1836125"/>
              <a:chExt cx="718151" cy="1204376"/>
            </a:xfrm>
          </p:grpSpPr>
          <p:pic>
            <p:nvPicPr>
              <p:cNvPr id="10" name="Google Shape;815;p124" descr="Related image">
                <a:extLst>
                  <a:ext uri="{FF2B5EF4-FFF2-40B4-BE49-F238E27FC236}">
                    <a16:creationId xmlns:a16="http://schemas.microsoft.com/office/drawing/2014/main" id="{9FEBF23C-4854-634A-AB3A-A8F3C7C6457C}"/>
                  </a:ext>
                </a:extLst>
              </p:cNvPr>
              <p:cNvPicPr preferRelativeResize="0"/>
              <p:nvPr/>
            </p:nvPicPr>
            <p:blipFill rotWithShape="1">
              <a:blip r:embed="rId4">
                <a:alphaModFix/>
              </a:blip>
              <a:srcRect l="78597" t="36300" b="24770"/>
              <a:stretch/>
            </p:blipFill>
            <p:spPr>
              <a:xfrm>
                <a:off x="7266050" y="1934100"/>
                <a:ext cx="608276" cy="1106401"/>
              </a:xfrm>
              <a:prstGeom prst="rect">
                <a:avLst/>
              </a:prstGeom>
              <a:noFill/>
              <a:ln>
                <a:noFill/>
              </a:ln>
            </p:spPr>
          </p:pic>
          <p:sp>
            <p:nvSpPr>
              <p:cNvPr id="11" name="Google Shape;816;p124">
                <a:extLst>
                  <a:ext uri="{FF2B5EF4-FFF2-40B4-BE49-F238E27FC236}">
                    <a16:creationId xmlns:a16="http://schemas.microsoft.com/office/drawing/2014/main" id="{D27C4D88-322F-8949-9EFA-6A8A85FB7470}"/>
                  </a:ext>
                </a:extLst>
              </p:cNvPr>
              <p:cNvSpPr/>
              <p:nvPr/>
            </p:nvSpPr>
            <p:spPr>
              <a:xfrm>
                <a:off x="7156175" y="1836125"/>
                <a:ext cx="196200" cy="476100"/>
              </a:xfrm>
              <a:prstGeom prst="ellipse">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7" name="Picture 2" descr="mage result for turing test">
              <a:extLst>
                <a:ext uri="{FF2B5EF4-FFF2-40B4-BE49-F238E27FC236}">
                  <a16:creationId xmlns:a16="http://schemas.microsoft.com/office/drawing/2014/main" id="{B68FC2FD-8678-7E46-8D3A-EFF4479A691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8865" t="43461" r="41866" b="41893"/>
            <a:stretch/>
          </p:blipFill>
          <p:spPr bwMode="auto">
            <a:xfrm>
              <a:off x="4814320" y="2217097"/>
              <a:ext cx="772886" cy="729343"/>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Arrow Connector 7">
              <a:extLst>
                <a:ext uri="{FF2B5EF4-FFF2-40B4-BE49-F238E27FC236}">
                  <a16:creationId xmlns:a16="http://schemas.microsoft.com/office/drawing/2014/main" id="{45BD044C-1B9F-CA43-BC9B-D2355824C073}"/>
                </a:ext>
              </a:extLst>
            </p:cNvPr>
            <p:cNvCxnSpPr>
              <a:stCxn id="10" idx="3"/>
              <a:endCxn id="7" idx="1"/>
            </p:cNvCxnSpPr>
            <p:nvPr/>
          </p:nvCxnSpPr>
          <p:spPr>
            <a:xfrm flipV="1">
              <a:off x="4226654" y="2581769"/>
              <a:ext cx="587666" cy="15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9" name="Straight Arrow Connector 8">
              <a:extLst>
                <a:ext uri="{FF2B5EF4-FFF2-40B4-BE49-F238E27FC236}">
                  <a16:creationId xmlns:a16="http://schemas.microsoft.com/office/drawing/2014/main" id="{A8D81724-69E1-3545-AF22-4237984D8F9B}"/>
                </a:ext>
              </a:extLst>
            </p:cNvPr>
            <p:cNvCxnSpPr>
              <a:stCxn id="5" idx="1"/>
              <a:endCxn id="7" idx="3"/>
            </p:cNvCxnSpPr>
            <p:nvPr/>
          </p:nvCxnSpPr>
          <p:spPr>
            <a:xfrm flipH="1" flipV="1">
              <a:off x="5587206" y="2581769"/>
              <a:ext cx="437056" cy="516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grpSp>
      <p:grpSp>
        <p:nvGrpSpPr>
          <p:cNvPr id="12" name="Group 11">
            <a:extLst>
              <a:ext uri="{FF2B5EF4-FFF2-40B4-BE49-F238E27FC236}">
                <a16:creationId xmlns:a16="http://schemas.microsoft.com/office/drawing/2014/main" id="{15A2F1E2-6C15-714F-BE77-7D01D710CC13}"/>
              </a:ext>
            </a:extLst>
          </p:cNvPr>
          <p:cNvGrpSpPr/>
          <p:nvPr/>
        </p:nvGrpSpPr>
        <p:grpSpPr>
          <a:xfrm>
            <a:off x="8089234" y="4225523"/>
            <a:ext cx="2743200" cy="2210906"/>
            <a:chOff x="8367250" y="2930012"/>
            <a:chExt cx="2920181" cy="2310581"/>
          </a:xfrm>
        </p:grpSpPr>
        <p:sp>
          <p:nvSpPr>
            <p:cNvPr id="13" name="Rounded Rectangle 12">
              <a:extLst>
                <a:ext uri="{FF2B5EF4-FFF2-40B4-BE49-F238E27FC236}">
                  <a16:creationId xmlns:a16="http://schemas.microsoft.com/office/drawing/2014/main" id="{58ACE219-7688-454C-8AA6-B24946737027}"/>
                </a:ext>
              </a:extLst>
            </p:cNvPr>
            <p:cNvSpPr/>
            <p:nvPr/>
          </p:nvSpPr>
          <p:spPr>
            <a:xfrm>
              <a:off x="8367250" y="2930012"/>
              <a:ext cx="2920181" cy="2310581"/>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grpSp>
          <p:nvGrpSpPr>
            <p:cNvPr id="14" name="Group 13">
              <a:extLst>
                <a:ext uri="{FF2B5EF4-FFF2-40B4-BE49-F238E27FC236}">
                  <a16:creationId xmlns:a16="http://schemas.microsoft.com/office/drawing/2014/main" id="{441B5EFE-E52F-6148-8A8C-B9CAE8DADA98}"/>
                </a:ext>
              </a:extLst>
            </p:cNvPr>
            <p:cNvGrpSpPr/>
            <p:nvPr/>
          </p:nvGrpSpPr>
          <p:grpSpPr>
            <a:xfrm>
              <a:off x="8749230" y="3061070"/>
              <a:ext cx="2341557" cy="1982879"/>
              <a:chOff x="8483759" y="2962747"/>
              <a:chExt cx="2729193" cy="2284244"/>
            </a:xfrm>
          </p:grpSpPr>
          <p:pic>
            <p:nvPicPr>
              <p:cNvPr id="15" name="Google Shape;1258;p104" descr="Related image">
                <a:extLst>
                  <a:ext uri="{FF2B5EF4-FFF2-40B4-BE49-F238E27FC236}">
                    <a16:creationId xmlns:a16="http://schemas.microsoft.com/office/drawing/2014/main" id="{12F99FD6-3E8F-BF42-9AE0-B0CB340BE753}"/>
                  </a:ext>
                </a:extLst>
              </p:cNvPr>
              <p:cNvPicPr preferRelativeResize="0"/>
              <p:nvPr/>
            </p:nvPicPr>
            <p:blipFill>
              <a:blip r:embed="rId3">
                <a:alphaModFix/>
              </a:blip>
              <a:stretch>
                <a:fillRect/>
              </a:stretch>
            </p:blipFill>
            <p:spPr>
              <a:xfrm>
                <a:off x="8536020" y="3108315"/>
                <a:ext cx="975299" cy="1037862"/>
              </a:xfrm>
              <a:prstGeom prst="rect">
                <a:avLst/>
              </a:prstGeom>
              <a:noFill/>
              <a:ln>
                <a:noFill/>
              </a:ln>
            </p:spPr>
          </p:pic>
          <p:pic>
            <p:nvPicPr>
              <p:cNvPr id="16" name="Picture 2" descr="elated image">
                <a:extLst>
                  <a:ext uri="{FF2B5EF4-FFF2-40B4-BE49-F238E27FC236}">
                    <a16:creationId xmlns:a16="http://schemas.microsoft.com/office/drawing/2014/main" id="{ADDDA6E4-A6E2-8344-BC73-60633E284907}"/>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4072" b="12374"/>
              <a:stretch/>
            </p:blipFill>
            <p:spPr bwMode="auto">
              <a:xfrm>
                <a:off x="8483759" y="4455031"/>
                <a:ext cx="1076721" cy="79196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6" descr="mage result for question">
                <a:extLst>
                  <a:ext uri="{FF2B5EF4-FFF2-40B4-BE49-F238E27FC236}">
                    <a16:creationId xmlns:a16="http://schemas.microsoft.com/office/drawing/2014/main" id="{95869A80-9457-1B47-BD59-1BA0CBD8B35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129459" y="4432265"/>
                <a:ext cx="1083493" cy="81262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8" descr="mage result for thinking bubble question">
                <a:extLst>
                  <a:ext uri="{FF2B5EF4-FFF2-40B4-BE49-F238E27FC236}">
                    <a16:creationId xmlns:a16="http://schemas.microsoft.com/office/drawing/2014/main" id="{ECF06FD7-3C07-AC4D-8262-1A7AE7795C6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293513" y="2962747"/>
                <a:ext cx="435612" cy="474108"/>
              </a:xfrm>
              <a:prstGeom prst="rect">
                <a:avLst/>
              </a:prstGeom>
              <a:noFill/>
              <a:extLst>
                <a:ext uri="{909E8E84-426E-40DD-AFC4-6F175D3DCCD1}">
                  <a14:hiddenFill xmlns:a14="http://schemas.microsoft.com/office/drawing/2010/main">
                    <a:solidFill>
                      <a:srgbClr val="FFFFFF"/>
                    </a:solidFill>
                  </a14:hiddenFill>
                </a:ext>
              </a:extLst>
            </p:spPr>
          </p:pic>
          <p:cxnSp>
            <p:nvCxnSpPr>
              <p:cNvPr id="19" name="Straight Arrow Connector 18">
                <a:extLst>
                  <a:ext uri="{FF2B5EF4-FFF2-40B4-BE49-F238E27FC236}">
                    <a16:creationId xmlns:a16="http://schemas.microsoft.com/office/drawing/2014/main" id="{48EDB536-2BC7-ED4C-959A-20EED546BE05}"/>
                  </a:ext>
                </a:extLst>
              </p:cNvPr>
              <p:cNvCxnSpPr/>
              <p:nvPr/>
            </p:nvCxnSpPr>
            <p:spPr>
              <a:xfrm flipH="1">
                <a:off x="9640227" y="4815277"/>
                <a:ext cx="454289"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0" name="Straight Arrow Connector 19">
                <a:extLst>
                  <a:ext uri="{FF2B5EF4-FFF2-40B4-BE49-F238E27FC236}">
                    <a16:creationId xmlns:a16="http://schemas.microsoft.com/office/drawing/2014/main" id="{2F987665-2929-EA4A-B217-4EB6DBE559B7}"/>
                  </a:ext>
                </a:extLst>
              </p:cNvPr>
              <p:cNvCxnSpPr/>
              <p:nvPr/>
            </p:nvCxnSpPr>
            <p:spPr>
              <a:xfrm>
                <a:off x="9022119" y="4017246"/>
                <a:ext cx="968" cy="41712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grpSp>
      <p:sp>
        <p:nvSpPr>
          <p:cNvPr id="21" name="Rectangle 20">
            <a:extLst>
              <a:ext uri="{FF2B5EF4-FFF2-40B4-BE49-F238E27FC236}">
                <a16:creationId xmlns:a16="http://schemas.microsoft.com/office/drawing/2014/main" id="{88EFFDD5-4DA5-B74D-9173-B70363CB7A32}"/>
              </a:ext>
            </a:extLst>
          </p:cNvPr>
          <p:cNvSpPr/>
          <p:nvPr/>
        </p:nvSpPr>
        <p:spPr>
          <a:xfrm>
            <a:off x="713822" y="6355090"/>
            <a:ext cx="6505627" cy="369332"/>
          </a:xfrm>
          <a:prstGeom prst="rect">
            <a:avLst/>
          </a:prstGeom>
        </p:spPr>
        <p:txBody>
          <a:bodyPr wrap="none">
            <a:spAutoFit/>
          </a:bodyPr>
          <a:lstStyle/>
          <a:p>
            <a:pPr lvl="2"/>
            <a:r>
              <a:rPr lang="en-US" dirty="0">
                <a:solidFill>
                  <a:schemeClr val="bg1">
                    <a:lumMod val="50000"/>
                  </a:schemeClr>
                </a:solidFill>
              </a:rPr>
              <a:t>[Winograd, 1972; McCarthy 1976; Lehnert, 1977b; others]</a:t>
            </a:r>
            <a:endParaRPr lang="en-US" dirty="0"/>
          </a:p>
        </p:txBody>
      </p:sp>
      <p:sp>
        <p:nvSpPr>
          <p:cNvPr id="22" name="Slide Number Placeholder 21">
            <a:extLst>
              <a:ext uri="{FF2B5EF4-FFF2-40B4-BE49-F238E27FC236}">
                <a16:creationId xmlns:a16="http://schemas.microsoft.com/office/drawing/2014/main" id="{A1FC9310-38DD-A346-BC12-1F82D98644E0}"/>
              </a:ext>
            </a:extLst>
          </p:cNvPr>
          <p:cNvSpPr>
            <a:spLocks noGrp="1"/>
          </p:cNvSpPr>
          <p:nvPr>
            <p:ph type="sldNum" sz="quarter" idx="10"/>
          </p:nvPr>
        </p:nvSpPr>
        <p:spPr/>
        <p:txBody>
          <a:bodyPr/>
          <a:lstStyle/>
          <a:p>
            <a:pPr>
              <a:defRPr/>
            </a:pPr>
            <a:fld id="{0121240C-47AF-2F4D-83B3-CC3EDF50F794}" type="slidenum">
              <a:rPr lang="en-US" smtClean="0"/>
              <a:pPr>
                <a:defRPr/>
              </a:pPr>
              <a:t>2</a:t>
            </a:fld>
            <a:endParaRPr lang="en-US" dirty="0"/>
          </a:p>
        </p:txBody>
      </p:sp>
    </p:spTree>
    <p:extLst>
      <p:ext uri="{BB962C8B-B14F-4D97-AF65-F5344CB8AC3E}">
        <p14:creationId xmlns:p14="http://schemas.microsoft.com/office/powerpoint/2010/main" val="1375392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500"/>
                                        <p:tgtEl>
                                          <p:spTgt spid="3">
                                            <p:txEl>
                                              <p:pRg st="0" end="0"/>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fade">
                                      <p:cBhvr>
                                        <p:cTn id="13" dur="500"/>
                                        <p:tgtEl>
                                          <p:spTgt spid="3">
                                            <p:txEl>
                                              <p:pRg st="1" end="1"/>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fade">
                                      <p:cBhvr>
                                        <p:cTn id="27" dur="500"/>
                                        <p:tgtEl>
                                          <p:spTgt spid="2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Effect transition="in" filter="fade">
                                      <p:cBhvr>
                                        <p:cTn id="35" dur="500"/>
                                        <p:tgtEl>
                                          <p:spTgt spid="3">
                                            <p:txEl>
                                              <p:pRg st="6" end="6"/>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3">
                                            <p:txEl>
                                              <p:pRg st="7" end="7"/>
                                            </p:txEl>
                                          </p:spTgt>
                                        </p:tgtEl>
                                        <p:attrNameLst>
                                          <p:attrName>style.visibility</p:attrName>
                                        </p:attrNameLst>
                                      </p:cBhvr>
                                      <p:to>
                                        <p:strVal val="visible"/>
                                      </p:to>
                                    </p:set>
                                    <p:animEffect transition="in" filter="fade">
                                      <p:cBhvr>
                                        <p:cTn id="38" dur="500"/>
                                        <p:tgtEl>
                                          <p:spTgt spid="3">
                                            <p:txEl>
                                              <p:pRg st="7" end="7"/>
                                            </p:txEl>
                                          </p:spTgt>
                                        </p:tgtEl>
                                      </p:cBhvr>
                                    </p:animEffect>
                                  </p:childTnLst>
                                </p:cTn>
                              </p:par>
                              <p:par>
                                <p:cTn id="39" presetID="10" presetClass="entr" presetSubtype="0" fill="hold" nodeType="withEffect">
                                  <p:stCondLst>
                                    <p:cond delay="0"/>
                                  </p:stCondLst>
                                  <p:childTnLst>
                                    <p:set>
                                      <p:cBhvr>
                                        <p:cTn id="40" dur="1" fill="hold">
                                          <p:stCondLst>
                                            <p:cond delay="0"/>
                                          </p:stCondLst>
                                        </p:cTn>
                                        <p:tgtEl>
                                          <p:spTgt spid="3">
                                            <p:txEl>
                                              <p:pRg st="8" end="8"/>
                                            </p:txEl>
                                          </p:spTgt>
                                        </p:tgtEl>
                                        <p:attrNameLst>
                                          <p:attrName>style.visibility</p:attrName>
                                        </p:attrNameLst>
                                      </p:cBhvr>
                                      <p:to>
                                        <p:strVal val="visible"/>
                                      </p:to>
                                    </p:set>
                                    <p:animEffect transition="in" filter="fade">
                                      <p:cBhvr>
                                        <p:cTn id="41"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A5C5B85-DED3-AA46-871F-715E7674200E}"/>
              </a:ext>
            </a:extLst>
          </p:cNvPr>
          <p:cNvSpPr>
            <a:spLocks noGrp="1"/>
          </p:cNvSpPr>
          <p:nvPr>
            <p:ph idx="1"/>
          </p:nvPr>
        </p:nvSpPr>
        <p:spPr/>
        <p:txBody>
          <a:bodyPr/>
          <a:lstStyle/>
          <a:p>
            <a:r>
              <a:rPr lang="en-US" dirty="0"/>
              <a:t>Is there any value in out-of-format training? </a:t>
            </a:r>
          </a:p>
          <a:p>
            <a:endParaRPr lang="en-US" dirty="0"/>
          </a:p>
        </p:txBody>
      </p:sp>
      <p:sp>
        <p:nvSpPr>
          <p:cNvPr id="28" name="Google Shape;602;p44">
            <a:extLst>
              <a:ext uri="{FF2B5EF4-FFF2-40B4-BE49-F238E27FC236}">
                <a16:creationId xmlns:a16="http://schemas.microsoft.com/office/drawing/2014/main" id="{08CEA626-CAB7-B64A-A3AF-2046249B0C38}"/>
              </a:ext>
            </a:extLst>
          </p:cNvPr>
          <p:cNvSpPr txBox="1">
            <a:spLocks/>
          </p:cNvSpPr>
          <p:nvPr/>
        </p:nvSpPr>
        <p:spPr>
          <a:xfrm>
            <a:off x="205929" y="2634345"/>
            <a:ext cx="4236688" cy="1298060"/>
          </a:xfrm>
          <a:prstGeom prst="roundRect">
            <a:avLst/>
          </a:prstGeom>
          <a:noFill/>
          <a:ln>
            <a:noFill/>
          </a:ln>
        </p:spPr>
        <p:txBody>
          <a:bodyPr spcFirstLastPara="1" vert="horz" wrap="square" lIns="91425" tIns="45700" rIns="91425" bIns="45700" rtlCol="0" anchor="t" anchorCtr="0">
            <a:noAutofit/>
          </a:bodyPr>
          <a:lstStyle>
            <a:lvl1pPr marL="228600" indent="-228600" algn="l" defTabSz="914400" rtl="0" eaLnBrk="1" latinLnBrk="0" hangingPunct="1">
              <a:lnSpc>
                <a:spcPct val="150000"/>
              </a:lnSpc>
              <a:spcBef>
                <a:spcPts val="1000"/>
              </a:spcBef>
              <a:buFont typeface="Wingdings" charset="2"/>
              <a:buChar char="§"/>
              <a:defRPr sz="2600" kern="1200">
                <a:solidFill>
                  <a:schemeClr val="tx1"/>
                </a:solidFill>
                <a:latin typeface="Merriweather Sans" charset="0"/>
                <a:ea typeface="Merriweather Sans" charset="0"/>
                <a:cs typeface="Merriweather Sans" charset="0"/>
              </a:defRPr>
            </a:lvl1pPr>
            <a:lvl2pPr marL="685800" indent="-228600" algn="l" defTabSz="914400" rtl="0" eaLnBrk="1" latinLnBrk="0" hangingPunct="1">
              <a:lnSpc>
                <a:spcPct val="150000"/>
              </a:lnSpc>
              <a:spcBef>
                <a:spcPts val="500"/>
              </a:spcBef>
              <a:buFont typeface="Courier New" charset="0"/>
              <a:buChar char="o"/>
              <a:defRPr sz="2200" kern="1200">
                <a:solidFill>
                  <a:schemeClr val="tx1"/>
                </a:solidFill>
                <a:latin typeface="Merriweather Sans" charset="0"/>
                <a:ea typeface="Merriweather Sans" charset="0"/>
                <a:cs typeface="Merriweather Sans" charset="0"/>
              </a:defRPr>
            </a:lvl2pPr>
            <a:lvl3pPr marL="1143000" indent="-228600" algn="l" defTabSz="914400" rtl="0" eaLnBrk="1" latinLnBrk="0" hangingPunct="1">
              <a:lnSpc>
                <a:spcPct val="150000"/>
              </a:lnSpc>
              <a:spcBef>
                <a:spcPts val="500"/>
              </a:spcBef>
              <a:buFont typeface="Arial"/>
              <a:buChar char="•"/>
              <a:defRPr sz="1800" kern="1200">
                <a:solidFill>
                  <a:schemeClr val="tx1"/>
                </a:solidFill>
                <a:latin typeface="Merriweather Sans" charset="0"/>
                <a:ea typeface="Merriweather Sans" charset="0"/>
                <a:cs typeface="Merriweather Sans" charset="0"/>
              </a:defRPr>
            </a:lvl3pPr>
            <a:lvl4pPr marL="1600200" indent="-228600" algn="l" defTabSz="914400" rtl="0" eaLnBrk="1" latinLnBrk="0" hangingPunct="1">
              <a:lnSpc>
                <a:spcPct val="150000"/>
              </a:lnSpc>
              <a:spcBef>
                <a:spcPts val="500"/>
              </a:spcBef>
              <a:buFont typeface="Wingdings" charset="2"/>
              <a:buChar char="§"/>
              <a:defRPr sz="1600" kern="1200">
                <a:solidFill>
                  <a:schemeClr val="tx1"/>
                </a:solidFill>
                <a:latin typeface="Merriweather Sans" charset="0"/>
                <a:ea typeface="Merriweather Sans" charset="0"/>
                <a:cs typeface="Merriweather Sans" charset="0"/>
              </a:defRPr>
            </a:lvl4pPr>
            <a:lvl5pPr marL="2057400" indent="-228600" algn="l" defTabSz="914400" rtl="0" eaLnBrk="1" latinLnBrk="0" hangingPunct="1">
              <a:lnSpc>
                <a:spcPct val="150000"/>
              </a:lnSpc>
              <a:spcBef>
                <a:spcPts val="500"/>
              </a:spcBef>
              <a:buFont typeface="Arial"/>
              <a:buChar char="•"/>
              <a:defRPr sz="1600" kern="1200">
                <a:solidFill>
                  <a:schemeClr val="tx1"/>
                </a:solidFill>
                <a:latin typeface="Merriweather Sans" charset="0"/>
                <a:ea typeface="Merriweather Sans" charset="0"/>
                <a:cs typeface="Merriweather Sans"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spcBef>
                <a:spcPts val="400"/>
              </a:spcBef>
              <a:buSzPts val="2000"/>
              <a:buNone/>
            </a:pPr>
            <a:r>
              <a:rPr lang="en-US" sz="2000" dirty="0">
                <a:latin typeface="+mn-lt"/>
              </a:rPr>
              <a:t>Mixing RACE (Multiple-Choice)</a:t>
            </a:r>
            <a:br>
              <a:rPr lang="en-US" sz="2000" dirty="0">
                <a:latin typeface="+mn-lt"/>
              </a:rPr>
            </a:br>
            <a:r>
              <a:rPr lang="en-US" sz="2000" dirty="0">
                <a:latin typeface="+mn-lt"/>
              </a:rPr>
              <a:t>w/ datasets of different formats. </a:t>
            </a:r>
          </a:p>
        </p:txBody>
      </p:sp>
      <p:grpSp>
        <p:nvGrpSpPr>
          <p:cNvPr id="4" name="Group 3">
            <a:extLst>
              <a:ext uri="{FF2B5EF4-FFF2-40B4-BE49-F238E27FC236}">
                <a16:creationId xmlns:a16="http://schemas.microsoft.com/office/drawing/2014/main" id="{DCFD8606-E919-7C44-91DB-F20A3E672E69}"/>
              </a:ext>
            </a:extLst>
          </p:cNvPr>
          <p:cNvGrpSpPr/>
          <p:nvPr/>
        </p:nvGrpSpPr>
        <p:grpSpPr>
          <a:xfrm>
            <a:off x="1532966" y="4187814"/>
            <a:ext cx="1783565" cy="954259"/>
            <a:chOff x="1532966" y="4187814"/>
            <a:chExt cx="1783565" cy="954259"/>
          </a:xfrm>
        </p:grpSpPr>
        <p:sp>
          <p:nvSpPr>
            <p:cNvPr id="7" name="TextBox 6">
              <a:extLst>
                <a:ext uri="{FF2B5EF4-FFF2-40B4-BE49-F238E27FC236}">
                  <a16:creationId xmlns:a16="http://schemas.microsoft.com/office/drawing/2014/main" id="{1A093C52-DF90-0F4D-AAAE-5A8FD8A50BF7}"/>
                </a:ext>
              </a:extLst>
            </p:cNvPr>
            <p:cNvSpPr txBox="1"/>
            <p:nvPr/>
          </p:nvSpPr>
          <p:spPr>
            <a:xfrm>
              <a:off x="1532966" y="4772741"/>
              <a:ext cx="1783565" cy="369332"/>
            </a:xfrm>
            <a:prstGeom prst="rect">
              <a:avLst/>
            </a:prstGeom>
            <a:noFill/>
          </p:spPr>
          <p:txBody>
            <a:bodyPr wrap="none" rtlCol="0">
              <a:spAutoFit/>
            </a:bodyPr>
            <a:lstStyle/>
            <a:p>
              <a:pPr algn="ctr"/>
              <a:r>
                <a:rPr lang="en-US" dirty="0"/>
                <a:t>Trained on RACE</a:t>
              </a:r>
            </a:p>
          </p:txBody>
        </p:sp>
        <p:sp>
          <p:nvSpPr>
            <p:cNvPr id="32" name="Rectangle 31">
              <a:extLst>
                <a:ext uri="{FF2B5EF4-FFF2-40B4-BE49-F238E27FC236}">
                  <a16:creationId xmlns:a16="http://schemas.microsoft.com/office/drawing/2014/main" id="{1A272525-DAD5-8A44-97CA-73798E04A149}"/>
                </a:ext>
              </a:extLst>
            </p:cNvPr>
            <p:cNvSpPr/>
            <p:nvPr/>
          </p:nvSpPr>
          <p:spPr>
            <a:xfrm>
              <a:off x="1737876" y="4187814"/>
              <a:ext cx="1363154" cy="617585"/>
            </a:xfrm>
            <a:prstGeom prst="rect">
              <a:avLst/>
            </a:prstGeom>
            <a:solidFill>
              <a:srgbClr val="5C95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 name="Group 7">
            <a:extLst>
              <a:ext uri="{FF2B5EF4-FFF2-40B4-BE49-F238E27FC236}">
                <a16:creationId xmlns:a16="http://schemas.microsoft.com/office/drawing/2014/main" id="{6E2D2A76-68C9-834B-91A5-E5497C47336C}"/>
              </a:ext>
            </a:extLst>
          </p:cNvPr>
          <p:cNvGrpSpPr/>
          <p:nvPr/>
        </p:nvGrpSpPr>
        <p:grpSpPr>
          <a:xfrm>
            <a:off x="1386006" y="5276299"/>
            <a:ext cx="2900859" cy="911082"/>
            <a:chOff x="1386006" y="5276299"/>
            <a:chExt cx="2900859" cy="911082"/>
          </a:xfrm>
        </p:grpSpPr>
        <p:sp>
          <p:nvSpPr>
            <p:cNvPr id="31" name="TextBox 30">
              <a:extLst>
                <a:ext uri="{FF2B5EF4-FFF2-40B4-BE49-F238E27FC236}">
                  <a16:creationId xmlns:a16="http://schemas.microsoft.com/office/drawing/2014/main" id="{1BFF99D0-A010-9D44-A9A6-9805AB26DBDB}"/>
                </a:ext>
              </a:extLst>
            </p:cNvPr>
            <p:cNvSpPr txBox="1"/>
            <p:nvPr/>
          </p:nvSpPr>
          <p:spPr>
            <a:xfrm>
              <a:off x="1386006" y="5818049"/>
              <a:ext cx="2900859" cy="369332"/>
            </a:xfrm>
            <a:prstGeom prst="rect">
              <a:avLst/>
            </a:prstGeom>
            <a:noFill/>
          </p:spPr>
          <p:txBody>
            <a:bodyPr wrap="none" rtlCol="0">
              <a:spAutoFit/>
            </a:bodyPr>
            <a:lstStyle/>
            <a:p>
              <a:r>
                <a:rPr lang="en-US" dirty="0"/>
                <a:t>Trained on RACE + </a:t>
              </a:r>
              <a:r>
                <a:rPr lang="en-US" b="1" dirty="0" err="1">
                  <a:solidFill>
                    <a:srgbClr val="FF0000"/>
                  </a:solidFill>
                </a:rPr>
                <a:t>SQuAD</a:t>
              </a:r>
              <a:r>
                <a:rPr lang="en-US" b="1" dirty="0">
                  <a:solidFill>
                    <a:srgbClr val="FF0000"/>
                  </a:solidFill>
                </a:rPr>
                <a:t> 1</a:t>
              </a:r>
            </a:p>
          </p:txBody>
        </p:sp>
        <p:sp>
          <p:nvSpPr>
            <p:cNvPr id="34" name="Rectangle 33">
              <a:extLst>
                <a:ext uri="{FF2B5EF4-FFF2-40B4-BE49-F238E27FC236}">
                  <a16:creationId xmlns:a16="http://schemas.microsoft.com/office/drawing/2014/main" id="{7F1315D7-E384-DA49-A4AF-FDA96009E251}"/>
                </a:ext>
              </a:extLst>
            </p:cNvPr>
            <p:cNvSpPr/>
            <p:nvPr/>
          </p:nvSpPr>
          <p:spPr>
            <a:xfrm>
              <a:off x="1748150" y="5276299"/>
              <a:ext cx="1363154" cy="617585"/>
            </a:xfrm>
            <a:prstGeom prst="rect">
              <a:avLst/>
            </a:prstGeom>
            <a:solidFill>
              <a:srgbClr val="1E63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 name="Group 9">
            <a:extLst>
              <a:ext uri="{FF2B5EF4-FFF2-40B4-BE49-F238E27FC236}">
                <a16:creationId xmlns:a16="http://schemas.microsoft.com/office/drawing/2014/main" id="{F40F69E0-166D-D14E-A2BA-6D04EF3DDCCB}"/>
              </a:ext>
            </a:extLst>
          </p:cNvPr>
          <p:cNvGrpSpPr/>
          <p:nvPr/>
        </p:nvGrpSpPr>
        <p:grpSpPr>
          <a:xfrm>
            <a:off x="5673192" y="4984065"/>
            <a:ext cx="741671" cy="960439"/>
            <a:chOff x="5673192" y="4995216"/>
            <a:chExt cx="741671" cy="960439"/>
          </a:xfrm>
        </p:grpSpPr>
        <p:sp>
          <p:nvSpPr>
            <p:cNvPr id="46" name="Rectangle 45">
              <a:extLst>
                <a:ext uri="{FF2B5EF4-FFF2-40B4-BE49-F238E27FC236}">
                  <a16:creationId xmlns:a16="http://schemas.microsoft.com/office/drawing/2014/main" id="{34F404C0-DCA0-2443-8B7D-C833F1A5DD90}"/>
                </a:ext>
              </a:extLst>
            </p:cNvPr>
            <p:cNvSpPr/>
            <p:nvPr/>
          </p:nvSpPr>
          <p:spPr>
            <a:xfrm>
              <a:off x="5673192" y="4995216"/>
              <a:ext cx="722842" cy="960439"/>
            </a:xfrm>
            <a:prstGeom prst="rect">
              <a:avLst/>
            </a:prstGeom>
            <a:solidFill>
              <a:srgbClr val="5E94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a:extLst>
                <a:ext uri="{FF2B5EF4-FFF2-40B4-BE49-F238E27FC236}">
                  <a16:creationId xmlns:a16="http://schemas.microsoft.com/office/drawing/2014/main" id="{0202B2A3-4143-7D46-BEF0-3B0F828D7F86}"/>
                </a:ext>
              </a:extLst>
            </p:cNvPr>
            <p:cNvSpPr txBox="1"/>
            <p:nvPr/>
          </p:nvSpPr>
          <p:spPr>
            <a:xfrm>
              <a:off x="5692021" y="5000222"/>
              <a:ext cx="722842" cy="369332"/>
            </a:xfrm>
            <a:prstGeom prst="rect">
              <a:avLst/>
            </a:prstGeom>
            <a:noFill/>
          </p:spPr>
          <p:txBody>
            <a:bodyPr wrap="square" rtlCol="0">
              <a:spAutoFit/>
            </a:bodyPr>
            <a:lstStyle/>
            <a:p>
              <a:pPr algn="ctr"/>
              <a:r>
                <a:rPr lang="en-US" b="1" dirty="0">
                  <a:solidFill>
                    <a:schemeClr val="bg1"/>
                  </a:solidFill>
                  <a:latin typeface="Merriweather Sans" panose="02000503060000020004" pitchFamily="2" charset="77"/>
                </a:rPr>
                <a:t>55.8</a:t>
              </a:r>
            </a:p>
          </p:txBody>
        </p:sp>
      </p:grpSp>
      <p:sp>
        <p:nvSpPr>
          <p:cNvPr id="5" name="Title 4">
            <a:extLst>
              <a:ext uri="{FF2B5EF4-FFF2-40B4-BE49-F238E27FC236}">
                <a16:creationId xmlns:a16="http://schemas.microsoft.com/office/drawing/2014/main" id="{3E5C1185-1A59-8943-8E87-DD90D0E5B715}"/>
              </a:ext>
            </a:extLst>
          </p:cNvPr>
          <p:cNvSpPr>
            <a:spLocks noGrp="1"/>
          </p:cNvSpPr>
          <p:nvPr>
            <p:ph type="title"/>
          </p:nvPr>
        </p:nvSpPr>
        <p:spPr/>
        <p:txBody>
          <a:bodyPr/>
          <a:lstStyle/>
          <a:p>
            <a:r>
              <a:rPr lang="en-US" dirty="0"/>
              <a:t>Mixing pairs of formats: experiment (1)</a:t>
            </a:r>
          </a:p>
        </p:txBody>
      </p:sp>
      <p:grpSp>
        <p:nvGrpSpPr>
          <p:cNvPr id="13" name="Group 12">
            <a:extLst>
              <a:ext uri="{FF2B5EF4-FFF2-40B4-BE49-F238E27FC236}">
                <a16:creationId xmlns:a16="http://schemas.microsoft.com/office/drawing/2014/main" id="{14D4A842-C25A-1149-9F46-1470B0DFF94B}"/>
              </a:ext>
            </a:extLst>
          </p:cNvPr>
          <p:cNvGrpSpPr/>
          <p:nvPr/>
        </p:nvGrpSpPr>
        <p:grpSpPr>
          <a:xfrm>
            <a:off x="6511749" y="4315166"/>
            <a:ext cx="722842" cy="1629338"/>
            <a:chOff x="6433692" y="4326317"/>
            <a:chExt cx="722842" cy="1629338"/>
          </a:xfrm>
        </p:grpSpPr>
        <p:sp>
          <p:nvSpPr>
            <p:cNvPr id="24" name="Rectangle 23">
              <a:extLst>
                <a:ext uri="{FF2B5EF4-FFF2-40B4-BE49-F238E27FC236}">
                  <a16:creationId xmlns:a16="http://schemas.microsoft.com/office/drawing/2014/main" id="{622EF219-FFA4-B04A-869C-DC596A4343E4}"/>
                </a:ext>
              </a:extLst>
            </p:cNvPr>
            <p:cNvSpPr/>
            <p:nvPr/>
          </p:nvSpPr>
          <p:spPr>
            <a:xfrm>
              <a:off x="6433692" y="4348198"/>
              <a:ext cx="722842" cy="1607457"/>
            </a:xfrm>
            <a:prstGeom prst="rect">
              <a:avLst/>
            </a:prstGeom>
            <a:solidFill>
              <a:srgbClr val="1E63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TextBox 48">
              <a:extLst>
                <a:ext uri="{FF2B5EF4-FFF2-40B4-BE49-F238E27FC236}">
                  <a16:creationId xmlns:a16="http://schemas.microsoft.com/office/drawing/2014/main" id="{BAC344EE-C9EA-6C4E-A502-0EC1CDE3DFB8}"/>
                </a:ext>
              </a:extLst>
            </p:cNvPr>
            <p:cNvSpPr txBox="1"/>
            <p:nvPr/>
          </p:nvSpPr>
          <p:spPr>
            <a:xfrm>
              <a:off x="6433692" y="4326317"/>
              <a:ext cx="722842" cy="369332"/>
            </a:xfrm>
            <a:prstGeom prst="rect">
              <a:avLst/>
            </a:prstGeom>
            <a:noFill/>
          </p:spPr>
          <p:txBody>
            <a:bodyPr wrap="square" rtlCol="0">
              <a:spAutoFit/>
            </a:bodyPr>
            <a:lstStyle/>
            <a:p>
              <a:pPr algn="ctr"/>
              <a:r>
                <a:rPr lang="en-US" b="1" dirty="0">
                  <a:solidFill>
                    <a:schemeClr val="bg1"/>
                  </a:solidFill>
                  <a:latin typeface="Merriweather Sans" panose="02000503060000020004" pitchFamily="2" charset="77"/>
                </a:rPr>
                <a:t>59.1</a:t>
              </a:r>
            </a:p>
          </p:txBody>
        </p:sp>
      </p:grpSp>
      <p:grpSp>
        <p:nvGrpSpPr>
          <p:cNvPr id="11" name="Group 10">
            <a:extLst>
              <a:ext uri="{FF2B5EF4-FFF2-40B4-BE49-F238E27FC236}">
                <a16:creationId xmlns:a16="http://schemas.microsoft.com/office/drawing/2014/main" id="{F137CD8E-29D1-5E48-8023-963909CA8E3A}"/>
              </a:ext>
            </a:extLst>
          </p:cNvPr>
          <p:cNvGrpSpPr/>
          <p:nvPr/>
        </p:nvGrpSpPr>
        <p:grpSpPr>
          <a:xfrm>
            <a:off x="8620431" y="3885778"/>
            <a:ext cx="725689" cy="2058017"/>
            <a:chOff x="8620431" y="3885778"/>
            <a:chExt cx="725689" cy="2058017"/>
          </a:xfrm>
        </p:grpSpPr>
        <p:sp>
          <p:nvSpPr>
            <p:cNvPr id="63" name="Rectangle 62">
              <a:extLst>
                <a:ext uri="{FF2B5EF4-FFF2-40B4-BE49-F238E27FC236}">
                  <a16:creationId xmlns:a16="http://schemas.microsoft.com/office/drawing/2014/main" id="{D7D1ACF0-9436-BF4A-823E-860B54F4E908}"/>
                </a:ext>
              </a:extLst>
            </p:cNvPr>
            <p:cNvSpPr/>
            <p:nvPr/>
          </p:nvSpPr>
          <p:spPr>
            <a:xfrm>
              <a:off x="8623278" y="3885778"/>
              <a:ext cx="722842" cy="2058017"/>
            </a:xfrm>
            <a:prstGeom prst="rect">
              <a:avLst/>
            </a:prstGeom>
            <a:solidFill>
              <a:srgbClr val="5E94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TextBox 63">
              <a:extLst>
                <a:ext uri="{FF2B5EF4-FFF2-40B4-BE49-F238E27FC236}">
                  <a16:creationId xmlns:a16="http://schemas.microsoft.com/office/drawing/2014/main" id="{EFB91E95-4B7B-CC43-BA9D-42AC1DDA9A94}"/>
                </a:ext>
              </a:extLst>
            </p:cNvPr>
            <p:cNvSpPr txBox="1"/>
            <p:nvPr/>
          </p:nvSpPr>
          <p:spPr>
            <a:xfrm>
              <a:off x="8620431" y="3908114"/>
              <a:ext cx="722842" cy="369332"/>
            </a:xfrm>
            <a:prstGeom prst="rect">
              <a:avLst/>
            </a:prstGeom>
            <a:noFill/>
          </p:spPr>
          <p:txBody>
            <a:bodyPr wrap="square" rtlCol="0">
              <a:spAutoFit/>
            </a:bodyPr>
            <a:lstStyle/>
            <a:p>
              <a:pPr algn="ctr"/>
              <a:r>
                <a:rPr lang="en-US" b="1" dirty="0">
                  <a:solidFill>
                    <a:schemeClr val="bg1"/>
                  </a:solidFill>
                  <a:latin typeface="Merriweather Sans" panose="02000503060000020004" pitchFamily="2" charset="77"/>
                </a:rPr>
                <a:t>62.5</a:t>
              </a:r>
            </a:p>
          </p:txBody>
        </p:sp>
      </p:grpSp>
      <p:grpSp>
        <p:nvGrpSpPr>
          <p:cNvPr id="14" name="Group 13">
            <a:extLst>
              <a:ext uri="{FF2B5EF4-FFF2-40B4-BE49-F238E27FC236}">
                <a16:creationId xmlns:a16="http://schemas.microsoft.com/office/drawing/2014/main" id="{3251E3AF-DB7C-6E41-9242-86FAE4B70F5A}"/>
              </a:ext>
            </a:extLst>
          </p:cNvPr>
          <p:cNvGrpSpPr/>
          <p:nvPr/>
        </p:nvGrpSpPr>
        <p:grpSpPr>
          <a:xfrm>
            <a:off x="9363644" y="2771629"/>
            <a:ext cx="742976" cy="3172167"/>
            <a:chOff x="9363644" y="2771629"/>
            <a:chExt cx="742976" cy="3172167"/>
          </a:xfrm>
        </p:grpSpPr>
        <p:sp>
          <p:nvSpPr>
            <p:cNvPr id="62" name="Rectangle 61">
              <a:extLst>
                <a:ext uri="{FF2B5EF4-FFF2-40B4-BE49-F238E27FC236}">
                  <a16:creationId xmlns:a16="http://schemas.microsoft.com/office/drawing/2014/main" id="{C06CEE90-88D1-2E4E-86E0-EA521C15FBF1}"/>
                </a:ext>
              </a:extLst>
            </p:cNvPr>
            <p:cNvSpPr/>
            <p:nvPr/>
          </p:nvSpPr>
          <p:spPr>
            <a:xfrm>
              <a:off x="9383778" y="2776581"/>
              <a:ext cx="722842" cy="3167215"/>
            </a:xfrm>
            <a:prstGeom prst="rect">
              <a:avLst/>
            </a:prstGeom>
            <a:solidFill>
              <a:srgbClr val="1E63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TextBox 64">
              <a:extLst>
                <a:ext uri="{FF2B5EF4-FFF2-40B4-BE49-F238E27FC236}">
                  <a16:creationId xmlns:a16="http://schemas.microsoft.com/office/drawing/2014/main" id="{86691C9D-BD59-8048-A801-4767FB6FD6EB}"/>
                </a:ext>
              </a:extLst>
            </p:cNvPr>
            <p:cNvSpPr txBox="1"/>
            <p:nvPr/>
          </p:nvSpPr>
          <p:spPr>
            <a:xfrm>
              <a:off x="9363644" y="2771629"/>
              <a:ext cx="722842" cy="369332"/>
            </a:xfrm>
            <a:prstGeom prst="rect">
              <a:avLst/>
            </a:prstGeom>
            <a:noFill/>
          </p:spPr>
          <p:txBody>
            <a:bodyPr wrap="square" rtlCol="0">
              <a:spAutoFit/>
            </a:bodyPr>
            <a:lstStyle/>
            <a:p>
              <a:pPr algn="ctr"/>
              <a:r>
                <a:rPr lang="en-US" b="1" dirty="0">
                  <a:solidFill>
                    <a:schemeClr val="bg1"/>
                  </a:solidFill>
                  <a:latin typeface="Merriweather Sans" panose="02000503060000020004" pitchFamily="2" charset="77"/>
                </a:rPr>
                <a:t>69.4</a:t>
              </a:r>
            </a:p>
          </p:txBody>
        </p:sp>
      </p:grpSp>
      <p:grpSp>
        <p:nvGrpSpPr>
          <p:cNvPr id="9" name="Group 8">
            <a:extLst>
              <a:ext uri="{FF2B5EF4-FFF2-40B4-BE49-F238E27FC236}">
                <a16:creationId xmlns:a16="http://schemas.microsoft.com/office/drawing/2014/main" id="{3EE7EB6B-5D36-4442-B400-07EDA0E06350}"/>
              </a:ext>
            </a:extLst>
          </p:cNvPr>
          <p:cNvGrpSpPr/>
          <p:nvPr/>
        </p:nvGrpSpPr>
        <p:grpSpPr>
          <a:xfrm>
            <a:off x="5008494" y="2141721"/>
            <a:ext cx="5518155" cy="4511056"/>
            <a:chOff x="5008494" y="2141721"/>
            <a:chExt cx="5518155" cy="4511056"/>
          </a:xfrm>
        </p:grpSpPr>
        <p:sp>
          <p:nvSpPr>
            <p:cNvPr id="12" name="TextBox 11">
              <a:extLst>
                <a:ext uri="{FF2B5EF4-FFF2-40B4-BE49-F238E27FC236}">
                  <a16:creationId xmlns:a16="http://schemas.microsoft.com/office/drawing/2014/main" id="{45D0358D-3E08-A840-B972-F7254ABB27E2}"/>
                </a:ext>
              </a:extLst>
            </p:cNvPr>
            <p:cNvSpPr txBox="1"/>
            <p:nvPr/>
          </p:nvSpPr>
          <p:spPr>
            <a:xfrm>
              <a:off x="5008494" y="2141721"/>
              <a:ext cx="425181" cy="3970318"/>
            </a:xfrm>
            <a:prstGeom prst="rect">
              <a:avLst/>
            </a:prstGeom>
            <a:noFill/>
          </p:spPr>
          <p:txBody>
            <a:bodyPr wrap="none" rtlCol="0" anchor="ctr" anchorCtr="0">
              <a:spAutoFit/>
            </a:bodyPr>
            <a:lstStyle/>
            <a:p>
              <a:pPr algn="r"/>
              <a:endParaRPr lang="en-US" dirty="0">
                <a:latin typeface="+mn-lt"/>
              </a:endParaRPr>
            </a:p>
            <a:p>
              <a:pPr algn="r"/>
              <a:r>
                <a:rPr lang="en-US" dirty="0">
                  <a:latin typeface="+mn-lt"/>
                </a:rPr>
                <a:t>70</a:t>
              </a:r>
            </a:p>
            <a:p>
              <a:pPr algn="r"/>
              <a:endParaRPr lang="en-US" dirty="0">
                <a:latin typeface="+mn-lt"/>
              </a:endParaRPr>
            </a:p>
            <a:p>
              <a:pPr algn="r"/>
              <a:endParaRPr lang="en-US" dirty="0">
                <a:latin typeface="+mn-lt"/>
              </a:endParaRPr>
            </a:p>
            <a:p>
              <a:pPr algn="r"/>
              <a:r>
                <a:rPr lang="en-US" dirty="0">
                  <a:latin typeface="+mn-lt"/>
                </a:rPr>
                <a:t>65</a:t>
              </a:r>
            </a:p>
            <a:p>
              <a:pPr algn="r"/>
              <a:endParaRPr lang="en-US" dirty="0">
                <a:latin typeface="+mn-lt"/>
              </a:endParaRPr>
            </a:p>
            <a:p>
              <a:pPr algn="r"/>
              <a:endParaRPr lang="en-US" dirty="0">
                <a:latin typeface="+mn-lt"/>
              </a:endParaRPr>
            </a:p>
            <a:p>
              <a:pPr algn="r"/>
              <a:r>
                <a:rPr lang="en-US" dirty="0">
                  <a:latin typeface="+mn-lt"/>
                </a:rPr>
                <a:t>60</a:t>
              </a:r>
            </a:p>
            <a:p>
              <a:pPr algn="r"/>
              <a:endParaRPr lang="en-US" dirty="0">
                <a:latin typeface="+mn-lt"/>
              </a:endParaRPr>
            </a:p>
            <a:p>
              <a:pPr algn="r"/>
              <a:endParaRPr lang="en-US" dirty="0">
                <a:latin typeface="+mn-lt"/>
              </a:endParaRPr>
            </a:p>
            <a:p>
              <a:pPr algn="r"/>
              <a:r>
                <a:rPr lang="en-US" dirty="0">
                  <a:latin typeface="+mn-lt"/>
                </a:rPr>
                <a:t>55</a:t>
              </a:r>
            </a:p>
            <a:p>
              <a:pPr algn="r"/>
              <a:endParaRPr lang="en-US" dirty="0">
                <a:latin typeface="+mn-lt"/>
              </a:endParaRPr>
            </a:p>
            <a:p>
              <a:pPr algn="r"/>
              <a:endParaRPr lang="en-US" dirty="0">
                <a:latin typeface="+mn-lt"/>
              </a:endParaRPr>
            </a:p>
            <a:p>
              <a:pPr algn="r"/>
              <a:r>
                <a:rPr lang="en-US" dirty="0">
                  <a:latin typeface="+mn-lt"/>
                </a:rPr>
                <a:t>50</a:t>
              </a:r>
            </a:p>
          </p:txBody>
        </p:sp>
        <p:cxnSp>
          <p:nvCxnSpPr>
            <p:cNvPr id="16" name="Straight Connector 15">
              <a:extLst>
                <a:ext uri="{FF2B5EF4-FFF2-40B4-BE49-F238E27FC236}">
                  <a16:creationId xmlns:a16="http://schemas.microsoft.com/office/drawing/2014/main" id="{931AEF81-4193-574F-952A-CB3A4329CEF3}"/>
                </a:ext>
              </a:extLst>
            </p:cNvPr>
            <p:cNvCxnSpPr>
              <a:cxnSpLocks/>
            </p:cNvCxnSpPr>
            <p:nvPr/>
          </p:nvCxnSpPr>
          <p:spPr>
            <a:xfrm>
              <a:off x="5413184" y="5962535"/>
              <a:ext cx="5113465" cy="0"/>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72C1D6CB-241D-8742-8C7A-0231E60EEE6B}"/>
                </a:ext>
              </a:extLst>
            </p:cNvPr>
            <p:cNvSpPr/>
            <p:nvPr/>
          </p:nvSpPr>
          <p:spPr>
            <a:xfrm>
              <a:off x="6098255" y="6035839"/>
              <a:ext cx="727443" cy="369332"/>
            </a:xfrm>
            <a:prstGeom prst="rect">
              <a:avLst/>
            </a:prstGeom>
          </p:spPr>
          <p:txBody>
            <a:bodyPr wrap="none">
              <a:spAutoFit/>
            </a:bodyPr>
            <a:lstStyle/>
            <a:p>
              <a:r>
                <a:rPr lang="en-US" dirty="0">
                  <a:latin typeface="+mn-lt"/>
                </a:rPr>
                <a:t>RACE</a:t>
              </a:r>
            </a:p>
          </p:txBody>
        </p:sp>
        <p:sp>
          <p:nvSpPr>
            <p:cNvPr id="67" name="Rectangle 66">
              <a:extLst>
                <a:ext uri="{FF2B5EF4-FFF2-40B4-BE49-F238E27FC236}">
                  <a16:creationId xmlns:a16="http://schemas.microsoft.com/office/drawing/2014/main" id="{8F3FAE3B-3D92-A949-8A12-0C491857F2C6}"/>
                </a:ext>
              </a:extLst>
            </p:cNvPr>
            <p:cNvSpPr/>
            <p:nvPr/>
          </p:nvSpPr>
          <p:spPr>
            <a:xfrm>
              <a:off x="8924806" y="6008934"/>
              <a:ext cx="912173" cy="369332"/>
            </a:xfrm>
            <a:prstGeom prst="rect">
              <a:avLst/>
            </a:prstGeom>
          </p:spPr>
          <p:txBody>
            <a:bodyPr wrap="none">
              <a:spAutoFit/>
            </a:bodyPr>
            <a:lstStyle/>
            <a:p>
              <a:r>
                <a:rPr lang="en-US" dirty="0" err="1">
                  <a:latin typeface="+mn-lt"/>
                </a:rPr>
                <a:t>MCTest</a:t>
              </a:r>
              <a:endParaRPr lang="en-US" dirty="0">
                <a:latin typeface="+mn-lt"/>
              </a:endParaRPr>
            </a:p>
          </p:txBody>
        </p:sp>
        <p:sp>
          <p:nvSpPr>
            <p:cNvPr id="68" name="Rectangle 67">
              <a:extLst>
                <a:ext uri="{FF2B5EF4-FFF2-40B4-BE49-F238E27FC236}">
                  <a16:creationId xmlns:a16="http://schemas.microsoft.com/office/drawing/2014/main" id="{E62BFE43-10A2-7E4A-A8B4-C2EFA417DECC}"/>
                </a:ext>
              </a:extLst>
            </p:cNvPr>
            <p:cNvSpPr/>
            <p:nvPr/>
          </p:nvSpPr>
          <p:spPr>
            <a:xfrm>
              <a:off x="8596389" y="6330332"/>
              <a:ext cx="1798890" cy="307777"/>
            </a:xfrm>
            <a:prstGeom prst="rect">
              <a:avLst/>
            </a:prstGeom>
          </p:spPr>
          <p:txBody>
            <a:bodyPr wrap="none">
              <a:spAutoFit/>
            </a:bodyPr>
            <a:lstStyle/>
            <a:p>
              <a:r>
                <a:rPr lang="en-US" sz="1400" dirty="0">
                  <a:solidFill>
                    <a:schemeClr val="bg1">
                      <a:lumMod val="50000"/>
                    </a:schemeClr>
                  </a:solidFill>
                </a:rPr>
                <a:t>[Richardson et al. 15]</a:t>
              </a:r>
            </a:p>
          </p:txBody>
        </p:sp>
        <p:sp>
          <p:nvSpPr>
            <p:cNvPr id="70" name="Rectangle 69">
              <a:extLst>
                <a:ext uri="{FF2B5EF4-FFF2-40B4-BE49-F238E27FC236}">
                  <a16:creationId xmlns:a16="http://schemas.microsoft.com/office/drawing/2014/main" id="{3517D684-2AE9-CE4B-8E0F-5A722B119A9A}"/>
                </a:ext>
              </a:extLst>
            </p:cNvPr>
            <p:cNvSpPr/>
            <p:nvPr/>
          </p:nvSpPr>
          <p:spPr>
            <a:xfrm>
              <a:off x="5938288" y="6345000"/>
              <a:ext cx="1123064" cy="307777"/>
            </a:xfrm>
            <a:prstGeom prst="rect">
              <a:avLst/>
            </a:prstGeom>
          </p:spPr>
          <p:txBody>
            <a:bodyPr wrap="none">
              <a:spAutoFit/>
            </a:bodyPr>
            <a:lstStyle/>
            <a:p>
              <a:r>
                <a:rPr lang="en-US" sz="1400" dirty="0">
                  <a:solidFill>
                    <a:schemeClr val="bg1">
                      <a:lumMod val="50000"/>
                    </a:schemeClr>
                  </a:solidFill>
                </a:rPr>
                <a:t>[Lai et al. 17]</a:t>
              </a:r>
            </a:p>
          </p:txBody>
        </p:sp>
      </p:grpSp>
      <p:sp>
        <p:nvSpPr>
          <p:cNvPr id="15" name="Rectangle 14">
            <a:extLst>
              <a:ext uri="{FF2B5EF4-FFF2-40B4-BE49-F238E27FC236}">
                <a16:creationId xmlns:a16="http://schemas.microsoft.com/office/drawing/2014/main" id="{94DA6CE7-2C8E-BD44-915A-4FDA6662E284}"/>
              </a:ext>
            </a:extLst>
          </p:cNvPr>
          <p:cNvSpPr/>
          <p:nvPr/>
        </p:nvSpPr>
        <p:spPr>
          <a:xfrm>
            <a:off x="5564459" y="4673347"/>
            <a:ext cx="850404" cy="12668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84E90A73-839B-844F-A3CE-B3C47ABD929D}"/>
              </a:ext>
            </a:extLst>
          </p:cNvPr>
          <p:cNvSpPr/>
          <p:nvPr/>
        </p:nvSpPr>
        <p:spPr>
          <a:xfrm>
            <a:off x="8507269" y="3714754"/>
            <a:ext cx="850404" cy="22290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0AA6479E-F807-C842-BCE6-EE272696ADE8}"/>
              </a:ext>
            </a:extLst>
          </p:cNvPr>
          <p:cNvSpPr/>
          <p:nvPr/>
        </p:nvSpPr>
        <p:spPr>
          <a:xfrm>
            <a:off x="6506861" y="4169009"/>
            <a:ext cx="1069326" cy="1774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50EC7008-FCBC-FA46-BA5A-BE74EBD15643}"/>
              </a:ext>
            </a:extLst>
          </p:cNvPr>
          <p:cNvSpPr/>
          <p:nvPr/>
        </p:nvSpPr>
        <p:spPr>
          <a:xfrm>
            <a:off x="9379158" y="2771629"/>
            <a:ext cx="1358984" cy="31797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Slide Number Placeholder 16">
            <a:extLst>
              <a:ext uri="{FF2B5EF4-FFF2-40B4-BE49-F238E27FC236}">
                <a16:creationId xmlns:a16="http://schemas.microsoft.com/office/drawing/2014/main" id="{AD735698-923B-DF47-B2E9-B5E38CD148F2}"/>
              </a:ext>
            </a:extLst>
          </p:cNvPr>
          <p:cNvSpPr>
            <a:spLocks noGrp="1"/>
          </p:cNvSpPr>
          <p:nvPr>
            <p:ph type="sldNum" sz="quarter" idx="10"/>
          </p:nvPr>
        </p:nvSpPr>
        <p:spPr/>
        <p:txBody>
          <a:bodyPr/>
          <a:lstStyle/>
          <a:p>
            <a:pPr>
              <a:defRPr/>
            </a:pPr>
            <a:fld id="{0121240C-47AF-2F4D-83B3-CC3EDF50F794}" type="slidenum">
              <a:rPr lang="en-US" smtClean="0"/>
              <a:pPr>
                <a:defRPr/>
              </a:pPr>
              <a:t>20</a:t>
            </a:fld>
            <a:endParaRPr lang="en-US" dirty="0"/>
          </a:p>
        </p:txBody>
      </p:sp>
    </p:spTree>
    <p:extLst>
      <p:ext uri="{BB962C8B-B14F-4D97-AF65-F5344CB8AC3E}">
        <p14:creationId xmlns:p14="http://schemas.microsoft.com/office/powerpoint/2010/main" val="737301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par>
                                <p:cTn id="12" presetID="10" presetClass="entr" presetSubtype="0" fill="hold" nodeType="with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500"/>
                                        <p:tgtEl>
                                          <p:spTgt spid="9"/>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xit" presetSubtype="4" fill="hold" grpId="0" nodeType="clickEffect">
                                  <p:stCondLst>
                                    <p:cond delay="0"/>
                                  </p:stCondLst>
                                  <p:childTnLst>
                                    <p:animEffect transition="out" filter="wipe(down)">
                                      <p:cBhvr>
                                        <p:cTn id="18" dur="500"/>
                                        <p:tgtEl>
                                          <p:spTgt spid="15"/>
                                        </p:tgtEl>
                                      </p:cBhvr>
                                    </p:animEffect>
                                    <p:set>
                                      <p:cBhvr>
                                        <p:cTn id="19" dur="1" fill="hold">
                                          <p:stCondLst>
                                            <p:cond delay="499"/>
                                          </p:stCondLst>
                                        </p:cTn>
                                        <p:tgtEl>
                                          <p:spTgt spid="15"/>
                                        </p:tgtEl>
                                        <p:attrNameLst>
                                          <p:attrName>style.visibility</p:attrName>
                                        </p:attrNameLst>
                                      </p:cBhvr>
                                      <p:to>
                                        <p:strVal val="hidden"/>
                                      </p:to>
                                    </p:set>
                                  </p:childTnLst>
                                </p:cTn>
                              </p:par>
                              <p:par>
                                <p:cTn id="20" presetID="22" presetClass="exit" presetSubtype="4" fill="hold" grpId="0" nodeType="withEffect">
                                  <p:stCondLst>
                                    <p:cond delay="0"/>
                                  </p:stCondLst>
                                  <p:childTnLst>
                                    <p:animEffect transition="out" filter="wipe(down)">
                                      <p:cBhvr>
                                        <p:cTn id="21" dur="500"/>
                                        <p:tgtEl>
                                          <p:spTgt spid="35"/>
                                        </p:tgtEl>
                                      </p:cBhvr>
                                    </p:animEffect>
                                    <p:set>
                                      <p:cBhvr>
                                        <p:cTn id="22" dur="1" fill="hold">
                                          <p:stCondLst>
                                            <p:cond delay="499"/>
                                          </p:stCondLst>
                                        </p:cTn>
                                        <p:tgtEl>
                                          <p:spTgt spid="35"/>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xit" presetSubtype="4" fill="hold" grpId="0" nodeType="clickEffect">
                                  <p:stCondLst>
                                    <p:cond delay="0"/>
                                  </p:stCondLst>
                                  <p:childTnLst>
                                    <p:animEffect transition="out" filter="wipe(down)">
                                      <p:cBhvr>
                                        <p:cTn id="31" dur="500"/>
                                        <p:tgtEl>
                                          <p:spTgt spid="36"/>
                                        </p:tgtEl>
                                      </p:cBhvr>
                                    </p:animEffect>
                                    <p:set>
                                      <p:cBhvr>
                                        <p:cTn id="32" dur="1" fill="hold">
                                          <p:stCondLst>
                                            <p:cond delay="499"/>
                                          </p:stCondLst>
                                        </p:cTn>
                                        <p:tgtEl>
                                          <p:spTgt spid="36"/>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22" presetClass="exit" presetSubtype="4" fill="hold" grpId="0" nodeType="clickEffect">
                                  <p:stCondLst>
                                    <p:cond delay="0"/>
                                  </p:stCondLst>
                                  <p:childTnLst>
                                    <p:animEffect transition="out" filter="wipe(down)">
                                      <p:cBhvr>
                                        <p:cTn id="36" dur="500"/>
                                        <p:tgtEl>
                                          <p:spTgt spid="37"/>
                                        </p:tgtEl>
                                      </p:cBhvr>
                                    </p:animEffect>
                                    <p:set>
                                      <p:cBhvr>
                                        <p:cTn id="37" dur="1" fill="hold">
                                          <p:stCondLst>
                                            <p:cond delay="499"/>
                                          </p:stCondLst>
                                        </p:cTn>
                                        <p:tgtEl>
                                          <p:spTgt spid="3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15" grpId="0" animBg="1"/>
      <p:bldP spid="35" grpId="0" animBg="1"/>
      <p:bldP spid="36" grpId="0" animBg="1"/>
      <p:bldP spid="37"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83B0F30-A8D5-F94C-A7C6-893FF89B2EC6}"/>
              </a:ext>
            </a:extLst>
          </p:cNvPr>
          <p:cNvSpPr>
            <a:spLocks noGrp="1"/>
          </p:cNvSpPr>
          <p:nvPr>
            <p:ph idx="1"/>
          </p:nvPr>
        </p:nvSpPr>
        <p:spPr/>
        <p:txBody>
          <a:bodyPr/>
          <a:lstStyle/>
          <a:p>
            <a:r>
              <a:rPr lang="en-US" dirty="0"/>
              <a:t>Is there any value in out-of-format training? </a:t>
            </a:r>
          </a:p>
          <a:p>
            <a:endParaRPr lang="en-US" dirty="0"/>
          </a:p>
        </p:txBody>
      </p:sp>
      <p:sp>
        <p:nvSpPr>
          <p:cNvPr id="12" name="TextBox 11">
            <a:extLst>
              <a:ext uri="{FF2B5EF4-FFF2-40B4-BE49-F238E27FC236}">
                <a16:creationId xmlns:a16="http://schemas.microsoft.com/office/drawing/2014/main" id="{45D0358D-3E08-A840-B972-F7254ABB27E2}"/>
              </a:ext>
            </a:extLst>
          </p:cNvPr>
          <p:cNvSpPr txBox="1"/>
          <p:nvPr/>
        </p:nvSpPr>
        <p:spPr>
          <a:xfrm>
            <a:off x="4495487" y="2558420"/>
            <a:ext cx="418769" cy="3693319"/>
          </a:xfrm>
          <a:prstGeom prst="rect">
            <a:avLst/>
          </a:prstGeom>
          <a:noFill/>
        </p:spPr>
        <p:txBody>
          <a:bodyPr wrap="none" rtlCol="0" anchor="ctr" anchorCtr="0">
            <a:spAutoFit/>
          </a:bodyPr>
          <a:lstStyle/>
          <a:p>
            <a:pPr algn="r"/>
            <a:r>
              <a:rPr lang="en-US" dirty="0">
                <a:latin typeface="Merriweather Sans" panose="02000503060000020004" pitchFamily="2" charset="77"/>
              </a:rPr>
              <a:t>80</a:t>
            </a:r>
          </a:p>
          <a:p>
            <a:pPr algn="r"/>
            <a:endParaRPr lang="en-US" dirty="0">
              <a:latin typeface="Merriweather Sans" panose="02000503060000020004" pitchFamily="2" charset="77"/>
            </a:endParaRPr>
          </a:p>
          <a:p>
            <a:pPr algn="r"/>
            <a:endParaRPr lang="en-US" dirty="0">
              <a:latin typeface="Merriweather Sans" panose="02000503060000020004" pitchFamily="2" charset="77"/>
            </a:endParaRPr>
          </a:p>
          <a:p>
            <a:pPr algn="r"/>
            <a:endParaRPr lang="en-US" dirty="0">
              <a:latin typeface="Merriweather Sans" panose="02000503060000020004" pitchFamily="2" charset="77"/>
            </a:endParaRPr>
          </a:p>
          <a:p>
            <a:pPr algn="r"/>
            <a:r>
              <a:rPr lang="en-US" dirty="0">
                <a:latin typeface="Merriweather Sans" panose="02000503060000020004" pitchFamily="2" charset="77"/>
              </a:rPr>
              <a:t>70</a:t>
            </a:r>
          </a:p>
          <a:p>
            <a:pPr algn="r"/>
            <a:endParaRPr lang="en-US" dirty="0">
              <a:latin typeface="Merriweather Sans" panose="02000503060000020004" pitchFamily="2" charset="77"/>
            </a:endParaRPr>
          </a:p>
          <a:p>
            <a:pPr algn="r"/>
            <a:endParaRPr lang="en-US" dirty="0">
              <a:latin typeface="Merriweather Sans" panose="02000503060000020004" pitchFamily="2" charset="77"/>
            </a:endParaRPr>
          </a:p>
          <a:p>
            <a:pPr algn="r"/>
            <a:endParaRPr lang="en-US" dirty="0">
              <a:latin typeface="Merriweather Sans" panose="02000503060000020004" pitchFamily="2" charset="77"/>
            </a:endParaRPr>
          </a:p>
          <a:p>
            <a:pPr algn="r"/>
            <a:r>
              <a:rPr lang="en-US" dirty="0">
                <a:latin typeface="Merriweather Sans" panose="02000503060000020004" pitchFamily="2" charset="77"/>
              </a:rPr>
              <a:t>60</a:t>
            </a:r>
          </a:p>
          <a:p>
            <a:pPr algn="r"/>
            <a:endParaRPr lang="en-US" dirty="0">
              <a:latin typeface="Merriweather Sans" panose="02000503060000020004" pitchFamily="2" charset="77"/>
            </a:endParaRPr>
          </a:p>
          <a:p>
            <a:pPr algn="r"/>
            <a:endParaRPr lang="en-US" dirty="0">
              <a:latin typeface="Merriweather Sans" panose="02000503060000020004" pitchFamily="2" charset="77"/>
            </a:endParaRPr>
          </a:p>
          <a:p>
            <a:pPr algn="r"/>
            <a:endParaRPr lang="en-US" dirty="0">
              <a:latin typeface="Merriweather Sans" panose="02000503060000020004" pitchFamily="2" charset="77"/>
            </a:endParaRPr>
          </a:p>
          <a:p>
            <a:pPr algn="r"/>
            <a:r>
              <a:rPr lang="en-US" dirty="0">
                <a:latin typeface="Merriweather Sans" panose="02000503060000020004" pitchFamily="2" charset="77"/>
              </a:rPr>
              <a:t>50</a:t>
            </a:r>
          </a:p>
        </p:txBody>
      </p:sp>
      <p:sp>
        <p:nvSpPr>
          <p:cNvPr id="18" name="TextBox 17">
            <a:extLst>
              <a:ext uri="{FF2B5EF4-FFF2-40B4-BE49-F238E27FC236}">
                <a16:creationId xmlns:a16="http://schemas.microsoft.com/office/drawing/2014/main" id="{8DA1A6FC-79FC-7842-8722-A7004C303BDB}"/>
              </a:ext>
            </a:extLst>
          </p:cNvPr>
          <p:cNvSpPr txBox="1"/>
          <p:nvPr/>
        </p:nvSpPr>
        <p:spPr>
          <a:xfrm>
            <a:off x="9892779" y="3672488"/>
            <a:ext cx="947695" cy="461665"/>
          </a:xfrm>
          <a:prstGeom prst="rect">
            <a:avLst/>
          </a:prstGeom>
          <a:noFill/>
        </p:spPr>
        <p:txBody>
          <a:bodyPr wrap="none" rtlCol="0">
            <a:spAutoFit/>
          </a:bodyPr>
          <a:lstStyle/>
          <a:p>
            <a:pPr algn="ctr"/>
            <a:r>
              <a:rPr lang="en-US" sz="1200" b="1" dirty="0">
                <a:solidFill>
                  <a:srgbClr val="FF0000"/>
                </a:solidFill>
                <a:latin typeface="Merriweather Sans" panose="02000503060000020004" pitchFamily="2" charset="77"/>
              </a:rPr>
              <a:t>X</a:t>
            </a:r>
            <a:r>
              <a:rPr lang="en-US" sz="1200" b="1" dirty="0">
                <a:latin typeface="Merriweather Sans" panose="02000503060000020004" pitchFamily="2" charset="77"/>
              </a:rPr>
              <a:t>=</a:t>
            </a:r>
            <a:r>
              <a:rPr lang="en-US" sz="1200" b="1" dirty="0" err="1">
                <a:latin typeface="Merriweather Sans" panose="02000503060000020004" pitchFamily="2" charset="77"/>
              </a:rPr>
              <a:t>SQuAD</a:t>
            </a:r>
            <a:r>
              <a:rPr lang="en-US" sz="1200" b="1" dirty="0">
                <a:latin typeface="Merriweather Sans" panose="02000503060000020004" pitchFamily="2" charset="77"/>
              </a:rPr>
              <a:t> 1</a:t>
            </a:r>
            <a:br>
              <a:rPr lang="en-US" sz="1200" b="1" dirty="0">
                <a:latin typeface="Merriweather Sans" panose="02000503060000020004" pitchFamily="2" charset="77"/>
              </a:rPr>
            </a:br>
            <a:r>
              <a:rPr lang="en-US" sz="1200" b="1" dirty="0">
                <a:latin typeface="Merriweather Sans" panose="02000503060000020004" pitchFamily="2" charset="77"/>
              </a:rPr>
              <a:t>(Extractive)</a:t>
            </a:r>
          </a:p>
        </p:txBody>
      </p:sp>
      <p:cxnSp>
        <p:nvCxnSpPr>
          <p:cNvPr id="16" name="Straight Connector 15">
            <a:extLst>
              <a:ext uri="{FF2B5EF4-FFF2-40B4-BE49-F238E27FC236}">
                <a16:creationId xmlns:a16="http://schemas.microsoft.com/office/drawing/2014/main" id="{931AEF81-4193-574F-952A-CB3A4329CEF3}"/>
              </a:ext>
            </a:extLst>
          </p:cNvPr>
          <p:cNvCxnSpPr>
            <a:cxnSpLocks/>
          </p:cNvCxnSpPr>
          <p:nvPr/>
        </p:nvCxnSpPr>
        <p:spPr>
          <a:xfrm>
            <a:off x="4881435" y="6051435"/>
            <a:ext cx="6200619" cy="0"/>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60A29AAA-E16E-184B-A640-962A830D56BA}"/>
              </a:ext>
            </a:extLst>
          </p:cNvPr>
          <p:cNvSpPr txBox="1"/>
          <p:nvPr/>
        </p:nvSpPr>
        <p:spPr>
          <a:xfrm>
            <a:off x="7839239" y="4320382"/>
            <a:ext cx="998094" cy="461665"/>
          </a:xfrm>
          <a:prstGeom prst="rect">
            <a:avLst/>
          </a:prstGeom>
          <a:noFill/>
        </p:spPr>
        <p:txBody>
          <a:bodyPr wrap="none" rtlCol="0">
            <a:spAutoFit/>
          </a:bodyPr>
          <a:lstStyle/>
          <a:p>
            <a:pPr algn="ctr"/>
            <a:r>
              <a:rPr lang="en-US" sz="1200" b="1" dirty="0">
                <a:solidFill>
                  <a:srgbClr val="FF0000"/>
                </a:solidFill>
                <a:latin typeface="Merriweather Sans" panose="02000503060000020004" pitchFamily="2" charset="77"/>
              </a:rPr>
              <a:t>X</a:t>
            </a:r>
            <a:r>
              <a:rPr lang="en-US" sz="1200" b="1" dirty="0">
                <a:latin typeface="Merriweather Sans" panose="02000503060000020004" pitchFamily="2" charset="77"/>
              </a:rPr>
              <a:t>=</a:t>
            </a:r>
            <a:r>
              <a:rPr lang="en-US" sz="1200" b="1" dirty="0" err="1">
                <a:latin typeface="Merriweather Sans" panose="02000503060000020004" pitchFamily="2" charset="77"/>
              </a:rPr>
              <a:t>NarQA</a:t>
            </a:r>
            <a:r>
              <a:rPr lang="en-US" sz="1200" b="1" dirty="0">
                <a:latin typeface="Merriweather Sans" panose="02000503060000020004" pitchFamily="2" charset="77"/>
              </a:rPr>
              <a:t> </a:t>
            </a:r>
            <a:br>
              <a:rPr lang="en-US" sz="1200" b="1" dirty="0">
                <a:latin typeface="Merriweather Sans" panose="02000503060000020004" pitchFamily="2" charset="77"/>
              </a:rPr>
            </a:br>
            <a:r>
              <a:rPr lang="en-US" sz="1200" b="1" dirty="0">
                <a:latin typeface="Merriweather Sans" panose="02000503060000020004" pitchFamily="2" charset="77"/>
              </a:rPr>
              <a:t>(Abstractive)</a:t>
            </a:r>
          </a:p>
        </p:txBody>
      </p:sp>
      <p:sp>
        <p:nvSpPr>
          <p:cNvPr id="24" name="Rectangle 23">
            <a:extLst>
              <a:ext uri="{FF2B5EF4-FFF2-40B4-BE49-F238E27FC236}">
                <a16:creationId xmlns:a16="http://schemas.microsoft.com/office/drawing/2014/main" id="{622EF219-FFA4-B04A-869C-DC596A4343E4}"/>
              </a:ext>
            </a:extLst>
          </p:cNvPr>
          <p:cNvSpPr/>
          <p:nvPr/>
        </p:nvSpPr>
        <p:spPr>
          <a:xfrm>
            <a:off x="5901943" y="3003014"/>
            <a:ext cx="722842" cy="3041542"/>
          </a:xfrm>
          <a:prstGeom prst="rect">
            <a:avLst/>
          </a:prstGeom>
          <a:solidFill>
            <a:srgbClr val="1E63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TextBox 25">
            <a:extLst>
              <a:ext uri="{FF2B5EF4-FFF2-40B4-BE49-F238E27FC236}">
                <a16:creationId xmlns:a16="http://schemas.microsoft.com/office/drawing/2014/main" id="{1324EB8F-FD1B-6A42-B137-5B035F830061}"/>
              </a:ext>
            </a:extLst>
          </p:cNvPr>
          <p:cNvSpPr txBox="1"/>
          <p:nvPr/>
        </p:nvSpPr>
        <p:spPr>
          <a:xfrm>
            <a:off x="5808839" y="2589192"/>
            <a:ext cx="979755" cy="461665"/>
          </a:xfrm>
          <a:prstGeom prst="rect">
            <a:avLst/>
          </a:prstGeom>
          <a:noFill/>
        </p:spPr>
        <p:txBody>
          <a:bodyPr wrap="none" rtlCol="0">
            <a:spAutoFit/>
          </a:bodyPr>
          <a:lstStyle/>
          <a:p>
            <a:pPr algn="ctr"/>
            <a:r>
              <a:rPr lang="en-US" sz="1200" b="1" dirty="0">
                <a:solidFill>
                  <a:srgbClr val="FF0000"/>
                </a:solidFill>
                <a:latin typeface="Merriweather Sans" panose="02000503060000020004" pitchFamily="2" charset="77"/>
              </a:rPr>
              <a:t>X</a:t>
            </a:r>
            <a:r>
              <a:rPr lang="en-US" sz="1200" b="1" dirty="0">
                <a:latin typeface="Merriweather Sans" panose="02000503060000020004" pitchFamily="2" charset="77"/>
              </a:rPr>
              <a:t>=</a:t>
            </a:r>
            <a:r>
              <a:rPr lang="en-US" sz="1200" b="1" dirty="0" err="1">
                <a:latin typeface="Merriweather Sans" panose="02000503060000020004" pitchFamily="2" charset="77"/>
              </a:rPr>
              <a:t>SQuAD</a:t>
            </a:r>
            <a:r>
              <a:rPr lang="en-US" sz="1200" b="1" dirty="0">
                <a:latin typeface="Merriweather Sans" panose="02000503060000020004" pitchFamily="2" charset="77"/>
              </a:rPr>
              <a:t> 1</a:t>
            </a:r>
            <a:br>
              <a:rPr lang="en-US" sz="1200" b="1" dirty="0"/>
            </a:br>
            <a:r>
              <a:rPr lang="en-US" sz="1200" b="1" dirty="0"/>
              <a:t>(Extractive)</a:t>
            </a:r>
          </a:p>
        </p:txBody>
      </p:sp>
      <p:sp>
        <p:nvSpPr>
          <p:cNvPr id="28" name="Google Shape;602;p44">
            <a:extLst>
              <a:ext uri="{FF2B5EF4-FFF2-40B4-BE49-F238E27FC236}">
                <a16:creationId xmlns:a16="http://schemas.microsoft.com/office/drawing/2014/main" id="{08CEA626-CAB7-B64A-A3AF-2046249B0C38}"/>
              </a:ext>
            </a:extLst>
          </p:cNvPr>
          <p:cNvSpPr txBox="1">
            <a:spLocks/>
          </p:cNvSpPr>
          <p:nvPr/>
        </p:nvSpPr>
        <p:spPr>
          <a:xfrm>
            <a:off x="195043" y="2560029"/>
            <a:ext cx="4236688" cy="1862235"/>
          </a:xfrm>
          <a:prstGeom prst="roundRect">
            <a:avLst/>
          </a:prstGeom>
          <a:noFill/>
          <a:ln>
            <a:noFill/>
          </a:ln>
        </p:spPr>
        <p:txBody>
          <a:bodyPr spcFirstLastPara="1" vert="horz" wrap="square" lIns="91425" tIns="45700" rIns="91425" bIns="45700" rtlCol="0" anchor="t" anchorCtr="0">
            <a:noAutofit/>
          </a:bodyPr>
          <a:lstStyle>
            <a:lvl1pPr marL="228600" indent="-228600" algn="l" defTabSz="914400" rtl="0" eaLnBrk="1" latinLnBrk="0" hangingPunct="1">
              <a:lnSpc>
                <a:spcPct val="150000"/>
              </a:lnSpc>
              <a:spcBef>
                <a:spcPts val="1000"/>
              </a:spcBef>
              <a:buFont typeface="Wingdings" charset="2"/>
              <a:buChar char="§"/>
              <a:defRPr sz="2600" kern="1200">
                <a:solidFill>
                  <a:schemeClr val="tx1"/>
                </a:solidFill>
                <a:latin typeface="Merriweather Sans" charset="0"/>
                <a:ea typeface="Merriweather Sans" charset="0"/>
                <a:cs typeface="Merriweather Sans" charset="0"/>
              </a:defRPr>
            </a:lvl1pPr>
            <a:lvl2pPr marL="685800" indent="-228600" algn="l" defTabSz="914400" rtl="0" eaLnBrk="1" latinLnBrk="0" hangingPunct="1">
              <a:lnSpc>
                <a:spcPct val="150000"/>
              </a:lnSpc>
              <a:spcBef>
                <a:spcPts val="500"/>
              </a:spcBef>
              <a:buFont typeface="Courier New" charset="0"/>
              <a:buChar char="o"/>
              <a:defRPr sz="2200" kern="1200">
                <a:solidFill>
                  <a:schemeClr val="tx1"/>
                </a:solidFill>
                <a:latin typeface="Merriweather Sans" charset="0"/>
                <a:ea typeface="Merriweather Sans" charset="0"/>
                <a:cs typeface="Merriweather Sans" charset="0"/>
              </a:defRPr>
            </a:lvl2pPr>
            <a:lvl3pPr marL="1143000" indent="-228600" algn="l" defTabSz="914400" rtl="0" eaLnBrk="1" latinLnBrk="0" hangingPunct="1">
              <a:lnSpc>
                <a:spcPct val="150000"/>
              </a:lnSpc>
              <a:spcBef>
                <a:spcPts val="500"/>
              </a:spcBef>
              <a:buFont typeface="Arial"/>
              <a:buChar char="•"/>
              <a:defRPr sz="1800" kern="1200">
                <a:solidFill>
                  <a:schemeClr val="tx1"/>
                </a:solidFill>
                <a:latin typeface="Merriweather Sans" charset="0"/>
                <a:ea typeface="Merriweather Sans" charset="0"/>
                <a:cs typeface="Merriweather Sans" charset="0"/>
              </a:defRPr>
            </a:lvl3pPr>
            <a:lvl4pPr marL="1600200" indent="-228600" algn="l" defTabSz="914400" rtl="0" eaLnBrk="1" latinLnBrk="0" hangingPunct="1">
              <a:lnSpc>
                <a:spcPct val="150000"/>
              </a:lnSpc>
              <a:spcBef>
                <a:spcPts val="500"/>
              </a:spcBef>
              <a:buFont typeface="Wingdings" charset="2"/>
              <a:buChar char="§"/>
              <a:defRPr sz="1600" kern="1200">
                <a:solidFill>
                  <a:schemeClr val="tx1"/>
                </a:solidFill>
                <a:latin typeface="Merriweather Sans" charset="0"/>
                <a:ea typeface="Merriweather Sans" charset="0"/>
                <a:cs typeface="Merriweather Sans" charset="0"/>
              </a:defRPr>
            </a:lvl4pPr>
            <a:lvl5pPr marL="2057400" indent="-228600" algn="l" defTabSz="914400" rtl="0" eaLnBrk="1" latinLnBrk="0" hangingPunct="1">
              <a:lnSpc>
                <a:spcPct val="150000"/>
              </a:lnSpc>
              <a:spcBef>
                <a:spcPts val="500"/>
              </a:spcBef>
              <a:buFont typeface="Arial"/>
              <a:buChar char="•"/>
              <a:defRPr sz="1600" kern="1200">
                <a:solidFill>
                  <a:schemeClr val="tx1"/>
                </a:solidFill>
                <a:latin typeface="Merriweather Sans" charset="0"/>
                <a:ea typeface="Merriweather Sans" charset="0"/>
                <a:cs typeface="Merriweather Sans"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spcBef>
                <a:spcPts val="400"/>
              </a:spcBef>
              <a:buSzPts val="2000"/>
              <a:buNone/>
            </a:pPr>
            <a:r>
              <a:rPr lang="en-US" sz="2000" dirty="0">
                <a:latin typeface="Corbel" panose="020B0503020204020204" pitchFamily="34" charset="0"/>
              </a:rPr>
              <a:t>Mixing </a:t>
            </a:r>
            <a:r>
              <a:rPr lang="en-US" sz="2000" dirty="0" err="1">
                <a:latin typeface="Corbel" panose="020B0503020204020204" pitchFamily="34" charset="0"/>
              </a:rPr>
              <a:t>BoolQ</a:t>
            </a:r>
            <a:r>
              <a:rPr lang="en-US" sz="2000" dirty="0">
                <a:latin typeface="Corbel" panose="020B0503020204020204" pitchFamily="34" charset="0"/>
              </a:rPr>
              <a:t> (</a:t>
            </a:r>
            <a:r>
              <a:rPr lang="en-US" sz="2000" dirty="0" err="1">
                <a:latin typeface="Corbel" panose="020B0503020204020204" pitchFamily="34" charset="0"/>
              </a:rPr>
              <a:t>YesNo</a:t>
            </a:r>
            <a:r>
              <a:rPr lang="en-US" sz="2000" dirty="0">
                <a:latin typeface="Corbel" panose="020B0503020204020204" pitchFamily="34" charset="0"/>
              </a:rPr>
              <a:t>)  </a:t>
            </a:r>
            <a:br>
              <a:rPr lang="en-US" sz="2000" dirty="0">
                <a:latin typeface="Corbel" panose="020B0503020204020204" pitchFamily="34" charset="0"/>
              </a:rPr>
            </a:br>
            <a:r>
              <a:rPr lang="en-US" sz="2000" dirty="0">
                <a:latin typeface="Corbel" panose="020B0503020204020204" pitchFamily="34" charset="0"/>
              </a:rPr>
              <a:t>w/ datasets of different formats. </a:t>
            </a:r>
          </a:p>
        </p:txBody>
      </p:sp>
      <p:sp>
        <p:nvSpPr>
          <p:cNvPr id="7" name="TextBox 6">
            <a:extLst>
              <a:ext uri="{FF2B5EF4-FFF2-40B4-BE49-F238E27FC236}">
                <a16:creationId xmlns:a16="http://schemas.microsoft.com/office/drawing/2014/main" id="{1A093C52-DF90-0F4D-AAAE-5A8FD8A50BF7}"/>
              </a:ext>
            </a:extLst>
          </p:cNvPr>
          <p:cNvSpPr txBox="1"/>
          <p:nvPr/>
        </p:nvSpPr>
        <p:spPr>
          <a:xfrm>
            <a:off x="1537584" y="4783628"/>
            <a:ext cx="1817870" cy="369332"/>
          </a:xfrm>
          <a:prstGeom prst="rect">
            <a:avLst/>
          </a:prstGeom>
          <a:noFill/>
        </p:spPr>
        <p:txBody>
          <a:bodyPr wrap="none" rtlCol="0">
            <a:spAutoFit/>
          </a:bodyPr>
          <a:lstStyle/>
          <a:p>
            <a:pPr algn="ctr"/>
            <a:r>
              <a:rPr lang="en-US" dirty="0"/>
              <a:t>Trained on </a:t>
            </a:r>
            <a:r>
              <a:rPr lang="en-US" dirty="0" err="1">
                <a:latin typeface="Merriweather Sans" panose="02000503060000020004" pitchFamily="2" charset="77"/>
              </a:rPr>
              <a:t>BoolQ</a:t>
            </a:r>
            <a:endParaRPr lang="en-US" dirty="0">
              <a:latin typeface="Merriweather Sans" panose="02000503060000020004" pitchFamily="2" charset="77"/>
            </a:endParaRPr>
          </a:p>
        </p:txBody>
      </p:sp>
      <p:sp>
        <p:nvSpPr>
          <p:cNvPr id="31" name="TextBox 30">
            <a:extLst>
              <a:ext uri="{FF2B5EF4-FFF2-40B4-BE49-F238E27FC236}">
                <a16:creationId xmlns:a16="http://schemas.microsoft.com/office/drawing/2014/main" id="{1BFF99D0-A010-9D44-A9A6-9805AB26DBDB}"/>
              </a:ext>
            </a:extLst>
          </p:cNvPr>
          <p:cNvSpPr txBox="1"/>
          <p:nvPr/>
        </p:nvSpPr>
        <p:spPr>
          <a:xfrm>
            <a:off x="1342463" y="5883364"/>
            <a:ext cx="2212209" cy="369332"/>
          </a:xfrm>
          <a:prstGeom prst="rect">
            <a:avLst/>
          </a:prstGeom>
          <a:noFill/>
        </p:spPr>
        <p:txBody>
          <a:bodyPr wrap="none" rtlCol="0">
            <a:spAutoFit/>
          </a:bodyPr>
          <a:lstStyle/>
          <a:p>
            <a:r>
              <a:rPr lang="en-US" dirty="0"/>
              <a:t>Trained on </a:t>
            </a:r>
            <a:r>
              <a:rPr lang="en-US" dirty="0" err="1">
                <a:latin typeface="Merriweather Sans" panose="02000503060000020004" pitchFamily="2" charset="77"/>
              </a:rPr>
              <a:t>BoolQ</a:t>
            </a:r>
            <a:r>
              <a:rPr lang="en-US" dirty="0">
                <a:latin typeface="Merriweather Sans" panose="02000503060000020004" pitchFamily="2" charset="77"/>
              </a:rPr>
              <a:t> + </a:t>
            </a:r>
            <a:r>
              <a:rPr lang="en-US" b="1" dirty="0">
                <a:solidFill>
                  <a:srgbClr val="FF0000"/>
                </a:solidFill>
                <a:latin typeface="Merriweather Sans" panose="02000503060000020004" pitchFamily="2" charset="77"/>
              </a:rPr>
              <a:t>X</a:t>
            </a:r>
          </a:p>
        </p:txBody>
      </p:sp>
      <p:sp>
        <p:nvSpPr>
          <p:cNvPr id="32" name="Rectangle 31">
            <a:extLst>
              <a:ext uri="{FF2B5EF4-FFF2-40B4-BE49-F238E27FC236}">
                <a16:creationId xmlns:a16="http://schemas.microsoft.com/office/drawing/2014/main" id="{1A272525-DAD5-8A44-97CA-73798E04A149}"/>
              </a:ext>
            </a:extLst>
          </p:cNvPr>
          <p:cNvSpPr/>
          <p:nvPr/>
        </p:nvSpPr>
        <p:spPr>
          <a:xfrm>
            <a:off x="1737876" y="4242243"/>
            <a:ext cx="1363154" cy="617585"/>
          </a:xfrm>
          <a:prstGeom prst="rect">
            <a:avLst/>
          </a:prstGeom>
          <a:solidFill>
            <a:srgbClr val="5C95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7F1315D7-E384-DA49-A4AF-FDA96009E251}"/>
              </a:ext>
            </a:extLst>
          </p:cNvPr>
          <p:cNvSpPr/>
          <p:nvPr/>
        </p:nvSpPr>
        <p:spPr>
          <a:xfrm>
            <a:off x="1748150" y="5298072"/>
            <a:ext cx="1363154" cy="617585"/>
          </a:xfrm>
          <a:prstGeom prst="rect">
            <a:avLst/>
          </a:prstGeom>
          <a:solidFill>
            <a:srgbClr val="1E63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34F404C0-DCA0-2443-8B7D-C833F1A5DD90}"/>
              </a:ext>
            </a:extLst>
          </p:cNvPr>
          <p:cNvSpPr/>
          <p:nvPr/>
        </p:nvSpPr>
        <p:spPr>
          <a:xfrm>
            <a:off x="5141443" y="3242354"/>
            <a:ext cx="722842" cy="2802202"/>
          </a:xfrm>
          <a:prstGeom prst="rect">
            <a:avLst/>
          </a:prstGeom>
          <a:solidFill>
            <a:srgbClr val="5E94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a:extLst>
              <a:ext uri="{FF2B5EF4-FFF2-40B4-BE49-F238E27FC236}">
                <a16:creationId xmlns:a16="http://schemas.microsoft.com/office/drawing/2014/main" id="{0202B2A3-4143-7D46-BEF0-3B0F828D7F86}"/>
              </a:ext>
            </a:extLst>
          </p:cNvPr>
          <p:cNvSpPr txBox="1"/>
          <p:nvPr/>
        </p:nvSpPr>
        <p:spPr>
          <a:xfrm>
            <a:off x="5148011" y="3248841"/>
            <a:ext cx="722842" cy="369332"/>
          </a:xfrm>
          <a:prstGeom prst="rect">
            <a:avLst/>
          </a:prstGeom>
          <a:noFill/>
        </p:spPr>
        <p:txBody>
          <a:bodyPr wrap="square" rtlCol="0">
            <a:spAutoFit/>
          </a:bodyPr>
          <a:lstStyle/>
          <a:p>
            <a:pPr algn="ctr"/>
            <a:r>
              <a:rPr lang="en-US" b="1" dirty="0">
                <a:solidFill>
                  <a:schemeClr val="bg1"/>
                </a:solidFill>
                <a:latin typeface="Merriweather Sans" panose="02000503060000020004" pitchFamily="2" charset="77"/>
              </a:rPr>
              <a:t>76.4</a:t>
            </a:r>
          </a:p>
        </p:txBody>
      </p:sp>
      <p:sp>
        <p:nvSpPr>
          <p:cNvPr id="5" name="Title 4">
            <a:extLst>
              <a:ext uri="{FF2B5EF4-FFF2-40B4-BE49-F238E27FC236}">
                <a16:creationId xmlns:a16="http://schemas.microsoft.com/office/drawing/2014/main" id="{3E5C1185-1A59-8943-8E87-DD90D0E5B715}"/>
              </a:ext>
            </a:extLst>
          </p:cNvPr>
          <p:cNvSpPr>
            <a:spLocks noGrp="1"/>
          </p:cNvSpPr>
          <p:nvPr>
            <p:ph type="title"/>
          </p:nvPr>
        </p:nvSpPr>
        <p:spPr/>
        <p:txBody>
          <a:bodyPr/>
          <a:lstStyle/>
          <a:p>
            <a:r>
              <a:rPr lang="en-US" dirty="0"/>
              <a:t>Mixing pairs of formats: experiment (2)</a:t>
            </a:r>
          </a:p>
        </p:txBody>
      </p:sp>
      <p:sp>
        <p:nvSpPr>
          <p:cNvPr id="49" name="TextBox 48">
            <a:extLst>
              <a:ext uri="{FF2B5EF4-FFF2-40B4-BE49-F238E27FC236}">
                <a16:creationId xmlns:a16="http://schemas.microsoft.com/office/drawing/2014/main" id="{BAC344EE-C9EA-6C4E-A502-0EC1CDE3DFB8}"/>
              </a:ext>
            </a:extLst>
          </p:cNvPr>
          <p:cNvSpPr txBox="1"/>
          <p:nvPr/>
        </p:nvSpPr>
        <p:spPr>
          <a:xfrm>
            <a:off x="5908511" y="3012183"/>
            <a:ext cx="722842" cy="369332"/>
          </a:xfrm>
          <a:prstGeom prst="rect">
            <a:avLst/>
          </a:prstGeom>
          <a:noFill/>
        </p:spPr>
        <p:txBody>
          <a:bodyPr wrap="square" rtlCol="0">
            <a:spAutoFit/>
          </a:bodyPr>
          <a:lstStyle/>
          <a:p>
            <a:pPr algn="ctr"/>
            <a:r>
              <a:rPr lang="en-US" b="1" dirty="0">
                <a:solidFill>
                  <a:schemeClr val="bg1"/>
                </a:solidFill>
                <a:latin typeface="Merriweather Sans" panose="02000503060000020004" pitchFamily="2" charset="77"/>
              </a:rPr>
              <a:t>78.9</a:t>
            </a:r>
          </a:p>
        </p:txBody>
      </p:sp>
      <p:sp>
        <p:nvSpPr>
          <p:cNvPr id="58" name="Rectangle 57">
            <a:extLst>
              <a:ext uri="{FF2B5EF4-FFF2-40B4-BE49-F238E27FC236}">
                <a16:creationId xmlns:a16="http://schemas.microsoft.com/office/drawing/2014/main" id="{D594139F-EADC-E44D-9442-10A2DC2F4BAC}"/>
              </a:ext>
            </a:extLst>
          </p:cNvPr>
          <p:cNvSpPr/>
          <p:nvPr/>
        </p:nvSpPr>
        <p:spPr>
          <a:xfrm>
            <a:off x="7909372" y="4744437"/>
            <a:ext cx="722842" cy="1284240"/>
          </a:xfrm>
          <a:prstGeom prst="rect">
            <a:avLst/>
          </a:prstGeom>
          <a:solidFill>
            <a:srgbClr val="1E63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Rectangle 58">
            <a:extLst>
              <a:ext uri="{FF2B5EF4-FFF2-40B4-BE49-F238E27FC236}">
                <a16:creationId xmlns:a16="http://schemas.microsoft.com/office/drawing/2014/main" id="{158EE8BE-27FA-A346-B849-1CF7B2E29F35}"/>
              </a:ext>
            </a:extLst>
          </p:cNvPr>
          <p:cNvSpPr/>
          <p:nvPr/>
        </p:nvSpPr>
        <p:spPr>
          <a:xfrm>
            <a:off x="7148872" y="5610969"/>
            <a:ext cx="722842" cy="417707"/>
          </a:xfrm>
          <a:prstGeom prst="rect">
            <a:avLst/>
          </a:prstGeom>
          <a:solidFill>
            <a:srgbClr val="5E94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Box 59">
            <a:extLst>
              <a:ext uri="{FF2B5EF4-FFF2-40B4-BE49-F238E27FC236}">
                <a16:creationId xmlns:a16="http://schemas.microsoft.com/office/drawing/2014/main" id="{75DEA883-B5EF-6343-ACB8-6235CF70FB6F}"/>
              </a:ext>
            </a:extLst>
          </p:cNvPr>
          <p:cNvSpPr txBox="1"/>
          <p:nvPr/>
        </p:nvSpPr>
        <p:spPr>
          <a:xfrm>
            <a:off x="7181543" y="5632601"/>
            <a:ext cx="722842" cy="369332"/>
          </a:xfrm>
          <a:prstGeom prst="rect">
            <a:avLst/>
          </a:prstGeom>
          <a:noFill/>
        </p:spPr>
        <p:txBody>
          <a:bodyPr wrap="square" rtlCol="0">
            <a:spAutoFit/>
          </a:bodyPr>
          <a:lstStyle/>
          <a:p>
            <a:pPr algn="ctr"/>
            <a:r>
              <a:rPr lang="en-US" b="1" dirty="0">
                <a:solidFill>
                  <a:schemeClr val="bg1"/>
                </a:solidFill>
                <a:latin typeface="Merriweather Sans" panose="02000503060000020004" pitchFamily="2" charset="77"/>
              </a:rPr>
              <a:t>53.4</a:t>
            </a:r>
          </a:p>
        </p:txBody>
      </p:sp>
      <p:sp>
        <p:nvSpPr>
          <p:cNvPr id="61" name="TextBox 60">
            <a:extLst>
              <a:ext uri="{FF2B5EF4-FFF2-40B4-BE49-F238E27FC236}">
                <a16:creationId xmlns:a16="http://schemas.microsoft.com/office/drawing/2014/main" id="{DEB71D89-2858-4F41-9611-4C5F7DC97A8A}"/>
              </a:ext>
            </a:extLst>
          </p:cNvPr>
          <p:cNvSpPr txBox="1"/>
          <p:nvPr/>
        </p:nvSpPr>
        <p:spPr>
          <a:xfrm>
            <a:off x="7902653" y="4790790"/>
            <a:ext cx="722842" cy="369332"/>
          </a:xfrm>
          <a:prstGeom prst="rect">
            <a:avLst/>
          </a:prstGeom>
          <a:noFill/>
        </p:spPr>
        <p:txBody>
          <a:bodyPr wrap="square" rtlCol="0">
            <a:spAutoFit/>
          </a:bodyPr>
          <a:lstStyle/>
          <a:p>
            <a:pPr algn="ctr"/>
            <a:r>
              <a:rPr lang="en-US" b="1" dirty="0">
                <a:solidFill>
                  <a:schemeClr val="bg1"/>
                </a:solidFill>
                <a:latin typeface="Merriweather Sans" panose="02000503060000020004" pitchFamily="2" charset="77"/>
              </a:rPr>
              <a:t>61.0</a:t>
            </a:r>
          </a:p>
        </p:txBody>
      </p:sp>
      <p:sp>
        <p:nvSpPr>
          <p:cNvPr id="62" name="Rectangle 61">
            <a:extLst>
              <a:ext uri="{FF2B5EF4-FFF2-40B4-BE49-F238E27FC236}">
                <a16:creationId xmlns:a16="http://schemas.microsoft.com/office/drawing/2014/main" id="{C06CEE90-88D1-2E4E-86E0-EA521C15FBF1}"/>
              </a:ext>
            </a:extLst>
          </p:cNvPr>
          <p:cNvSpPr/>
          <p:nvPr/>
        </p:nvSpPr>
        <p:spPr>
          <a:xfrm>
            <a:off x="9960600" y="4083064"/>
            <a:ext cx="722842" cy="1957219"/>
          </a:xfrm>
          <a:prstGeom prst="rect">
            <a:avLst/>
          </a:prstGeom>
          <a:solidFill>
            <a:srgbClr val="1E63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Rectangle 62">
            <a:extLst>
              <a:ext uri="{FF2B5EF4-FFF2-40B4-BE49-F238E27FC236}">
                <a16:creationId xmlns:a16="http://schemas.microsoft.com/office/drawing/2014/main" id="{D7D1ACF0-9436-BF4A-823E-860B54F4E908}"/>
              </a:ext>
            </a:extLst>
          </p:cNvPr>
          <p:cNvSpPr/>
          <p:nvPr/>
        </p:nvSpPr>
        <p:spPr>
          <a:xfrm>
            <a:off x="9200100" y="4417644"/>
            <a:ext cx="722842" cy="1622640"/>
          </a:xfrm>
          <a:prstGeom prst="rect">
            <a:avLst/>
          </a:prstGeom>
          <a:solidFill>
            <a:srgbClr val="5E94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TextBox 63">
            <a:extLst>
              <a:ext uri="{FF2B5EF4-FFF2-40B4-BE49-F238E27FC236}">
                <a16:creationId xmlns:a16="http://schemas.microsoft.com/office/drawing/2014/main" id="{EFB91E95-4B7B-CC43-BA9D-42AC1DDA9A94}"/>
              </a:ext>
            </a:extLst>
          </p:cNvPr>
          <p:cNvSpPr txBox="1"/>
          <p:nvPr/>
        </p:nvSpPr>
        <p:spPr>
          <a:xfrm>
            <a:off x="9193381" y="4428795"/>
            <a:ext cx="722842" cy="369332"/>
          </a:xfrm>
          <a:prstGeom prst="rect">
            <a:avLst/>
          </a:prstGeom>
          <a:noFill/>
        </p:spPr>
        <p:txBody>
          <a:bodyPr wrap="square" rtlCol="0">
            <a:spAutoFit/>
          </a:bodyPr>
          <a:lstStyle/>
          <a:p>
            <a:pPr algn="ctr"/>
            <a:r>
              <a:rPr lang="en-US" b="1" dirty="0">
                <a:solidFill>
                  <a:schemeClr val="bg1"/>
                </a:solidFill>
                <a:latin typeface="Merriweather Sans" panose="02000503060000020004" pitchFamily="2" charset="77"/>
              </a:rPr>
              <a:t>64.1</a:t>
            </a:r>
          </a:p>
        </p:txBody>
      </p:sp>
      <p:sp>
        <p:nvSpPr>
          <p:cNvPr id="65" name="TextBox 64">
            <a:extLst>
              <a:ext uri="{FF2B5EF4-FFF2-40B4-BE49-F238E27FC236}">
                <a16:creationId xmlns:a16="http://schemas.microsoft.com/office/drawing/2014/main" id="{86691C9D-BD59-8048-A801-4767FB6FD6EB}"/>
              </a:ext>
            </a:extLst>
          </p:cNvPr>
          <p:cNvSpPr txBox="1"/>
          <p:nvPr/>
        </p:nvSpPr>
        <p:spPr>
          <a:xfrm>
            <a:off x="9960600" y="4094216"/>
            <a:ext cx="722842" cy="369332"/>
          </a:xfrm>
          <a:prstGeom prst="rect">
            <a:avLst/>
          </a:prstGeom>
          <a:noFill/>
        </p:spPr>
        <p:txBody>
          <a:bodyPr wrap="square" rtlCol="0">
            <a:spAutoFit/>
          </a:bodyPr>
          <a:lstStyle/>
          <a:p>
            <a:pPr algn="ctr"/>
            <a:r>
              <a:rPr lang="en-US" b="1" dirty="0">
                <a:solidFill>
                  <a:schemeClr val="bg1"/>
                </a:solidFill>
                <a:latin typeface="Merriweather Sans" panose="02000503060000020004" pitchFamily="2" charset="77"/>
              </a:rPr>
              <a:t>66.0</a:t>
            </a:r>
          </a:p>
        </p:txBody>
      </p:sp>
      <p:sp>
        <p:nvSpPr>
          <p:cNvPr id="6" name="Rectangle 5">
            <a:extLst>
              <a:ext uri="{FF2B5EF4-FFF2-40B4-BE49-F238E27FC236}">
                <a16:creationId xmlns:a16="http://schemas.microsoft.com/office/drawing/2014/main" id="{72C1D6CB-241D-8742-8C7A-0231E60EEE6B}"/>
              </a:ext>
            </a:extLst>
          </p:cNvPr>
          <p:cNvSpPr/>
          <p:nvPr/>
        </p:nvSpPr>
        <p:spPr>
          <a:xfrm>
            <a:off x="5479420" y="6070309"/>
            <a:ext cx="761747" cy="369332"/>
          </a:xfrm>
          <a:prstGeom prst="rect">
            <a:avLst/>
          </a:prstGeom>
        </p:spPr>
        <p:txBody>
          <a:bodyPr wrap="none">
            <a:spAutoFit/>
          </a:bodyPr>
          <a:lstStyle/>
          <a:p>
            <a:r>
              <a:rPr lang="en-US" dirty="0" err="1">
                <a:latin typeface="Merriweather Sans" panose="02000503060000020004" pitchFamily="2" charset="77"/>
              </a:rPr>
              <a:t>BoolQ</a:t>
            </a:r>
            <a:endParaRPr lang="en-US" dirty="0"/>
          </a:p>
        </p:txBody>
      </p:sp>
      <p:sp>
        <p:nvSpPr>
          <p:cNvPr id="66" name="Rectangle 65">
            <a:extLst>
              <a:ext uri="{FF2B5EF4-FFF2-40B4-BE49-F238E27FC236}">
                <a16:creationId xmlns:a16="http://schemas.microsoft.com/office/drawing/2014/main" id="{0C8AD106-ED84-054C-B1FE-34C37CD38912}"/>
              </a:ext>
            </a:extLst>
          </p:cNvPr>
          <p:cNvSpPr/>
          <p:nvPr/>
        </p:nvSpPr>
        <p:spPr>
          <a:xfrm>
            <a:off x="7385971" y="6070309"/>
            <a:ext cx="1130438" cy="369332"/>
          </a:xfrm>
          <a:prstGeom prst="rect">
            <a:avLst/>
          </a:prstGeom>
        </p:spPr>
        <p:txBody>
          <a:bodyPr wrap="none">
            <a:spAutoFit/>
          </a:bodyPr>
          <a:lstStyle/>
          <a:p>
            <a:r>
              <a:rPr lang="en-US" dirty="0" err="1"/>
              <a:t>BoolQ</a:t>
            </a:r>
            <a:r>
              <a:rPr lang="en-US" dirty="0"/>
              <a:t>-CS</a:t>
            </a:r>
          </a:p>
        </p:txBody>
      </p:sp>
      <p:sp>
        <p:nvSpPr>
          <p:cNvPr id="67" name="Rectangle 66">
            <a:extLst>
              <a:ext uri="{FF2B5EF4-FFF2-40B4-BE49-F238E27FC236}">
                <a16:creationId xmlns:a16="http://schemas.microsoft.com/office/drawing/2014/main" id="{8F3FAE3B-3D92-A949-8A12-0C491857F2C6}"/>
              </a:ext>
            </a:extLst>
          </p:cNvPr>
          <p:cNvSpPr/>
          <p:nvPr/>
        </p:nvSpPr>
        <p:spPr>
          <a:xfrm>
            <a:off x="9002502" y="6070309"/>
            <a:ext cx="2054152" cy="369332"/>
          </a:xfrm>
          <a:prstGeom prst="rect">
            <a:avLst/>
          </a:prstGeom>
        </p:spPr>
        <p:txBody>
          <a:bodyPr wrap="none">
            <a:spAutoFit/>
          </a:bodyPr>
          <a:lstStyle/>
          <a:p>
            <a:r>
              <a:rPr lang="en-US" dirty="0" err="1">
                <a:latin typeface="Merriweather Sans" panose="02000503060000020004" pitchFamily="2" charset="77"/>
              </a:rPr>
              <a:t>MultiRC</a:t>
            </a:r>
            <a:r>
              <a:rPr lang="en-US" dirty="0">
                <a:latin typeface="Merriweather Sans" panose="02000503060000020004" pitchFamily="2" charset="77"/>
              </a:rPr>
              <a:t> (YN subset)</a:t>
            </a:r>
            <a:endParaRPr lang="en-US" dirty="0"/>
          </a:p>
        </p:txBody>
      </p:sp>
      <p:sp>
        <p:nvSpPr>
          <p:cNvPr id="29" name="Rectangle 28">
            <a:extLst>
              <a:ext uri="{FF2B5EF4-FFF2-40B4-BE49-F238E27FC236}">
                <a16:creationId xmlns:a16="http://schemas.microsoft.com/office/drawing/2014/main" id="{75F15BB2-896F-FB41-AEED-6B0033AAE8BA}"/>
              </a:ext>
            </a:extLst>
          </p:cNvPr>
          <p:cNvSpPr/>
          <p:nvPr/>
        </p:nvSpPr>
        <p:spPr>
          <a:xfrm>
            <a:off x="5298760" y="6472888"/>
            <a:ext cx="5674039" cy="523220"/>
          </a:xfrm>
          <a:prstGeom prst="rect">
            <a:avLst/>
          </a:prstGeom>
        </p:spPr>
        <p:txBody>
          <a:bodyPr wrap="square">
            <a:spAutoFit/>
          </a:bodyPr>
          <a:lstStyle/>
          <a:p>
            <a:r>
              <a:rPr lang="en-US" sz="1400" dirty="0">
                <a:solidFill>
                  <a:schemeClr val="bg1">
                    <a:lumMod val="50000"/>
                  </a:schemeClr>
                </a:solidFill>
              </a:rPr>
              <a:t>[Clark et al. 19]	      [Gardner et al. 20] 	               [K et al. 18]</a:t>
            </a:r>
          </a:p>
          <a:p>
            <a:endParaRPr lang="en-US" sz="1400" dirty="0">
              <a:solidFill>
                <a:schemeClr val="bg1">
                  <a:lumMod val="50000"/>
                </a:schemeClr>
              </a:solidFill>
            </a:endParaRPr>
          </a:p>
        </p:txBody>
      </p:sp>
      <p:sp>
        <p:nvSpPr>
          <p:cNvPr id="30" name="Rectangle 29">
            <a:extLst>
              <a:ext uri="{FF2B5EF4-FFF2-40B4-BE49-F238E27FC236}">
                <a16:creationId xmlns:a16="http://schemas.microsoft.com/office/drawing/2014/main" id="{84F2AD05-C5BB-CA48-B107-5D4F9B6394C9}"/>
              </a:ext>
            </a:extLst>
          </p:cNvPr>
          <p:cNvSpPr/>
          <p:nvPr/>
        </p:nvSpPr>
        <p:spPr>
          <a:xfrm>
            <a:off x="5051539" y="3100359"/>
            <a:ext cx="850404" cy="29446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44C4D612-33CB-8F4A-9069-DCA7B69D601E}"/>
              </a:ext>
            </a:extLst>
          </p:cNvPr>
          <p:cNvSpPr/>
          <p:nvPr/>
        </p:nvSpPr>
        <p:spPr>
          <a:xfrm>
            <a:off x="7045530" y="5356250"/>
            <a:ext cx="850404" cy="6747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68DAD9EF-55A9-ED4A-9DF1-C852C4014C98}"/>
              </a:ext>
            </a:extLst>
          </p:cNvPr>
          <p:cNvSpPr/>
          <p:nvPr/>
        </p:nvSpPr>
        <p:spPr>
          <a:xfrm>
            <a:off x="9090408" y="4395548"/>
            <a:ext cx="850404" cy="16442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2871D2D0-53D4-5C4F-8AB5-681F3912E502}"/>
              </a:ext>
            </a:extLst>
          </p:cNvPr>
          <p:cNvSpPr/>
          <p:nvPr/>
        </p:nvSpPr>
        <p:spPr>
          <a:xfrm>
            <a:off x="5895539" y="2569571"/>
            <a:ext cx="850404" cy="347942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74F274D4-48EA-DE4E-8E76-8B501DC4368B}"/>
              </a:ext>
            </a:extLst>
          </p:cNvPr>
          <p:cNvSpPr/>
          <p:nvPr/>
        </p:nvSpPr>
        <p:spPr>
          <a:xfrm>
            <a:off x="7909372" y="3523787"/>
            <a:ext cx="850404" cy="25208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5C24F9CA-3182-5C43-9FFB-57F7AF025EBB}"/>
              </a:ext>
            </a:extLst>
          </p:cNvPr>
          <p:cNvSpPr/>
          <p:nvPr/>
        </p:nvSpPr>
        <p:spPr>
          <a:xfrm>
            <a:off x="9938064" y="3520362"/>
            <a:ext cx="850404" cy="25208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1BACB6AD-EA2A-6C41-8D08-538BB6DEBF3A}"/>
              </a:ext>
            </a:extLst>
          </p:cNvPr>
          <p:cNvSpPr>
            <a:spLocks noGrp="1"/>
          </p:cNvSpPr>
          <p:nvPr>
            <p:ph type="sldNum" sz="quarter" idx="10"/>
          </p:nvPr>
        </p:nvSpPr>
        <p:spPr/>
        <p:txBody>
          <a:bodyPr/>
          <a:lstStyle/>
          <a:p>
            <a:pPr>
              <a:defRPr/>
            </a:pPr>
            <a:fld id="{0121240C-47AF-2F4D-83B3-CC3EDF50F794}" type="slidenum">
              <a:rPr lang="en-US" smtClean="0"/>
              <a:pPr>
                <a:defRPr/>
              </a:pPr>
              <a:t>21</a:t>
            </a:fld>
            <a:endParaRPr lang="en-US" dirty="0"/>
          </a:p>
        </p:txBody>
      </p:sp>
    </p:spTree>
    <p:extLst>
      <p:ext uri="{BB962C8B-B14F-4D97-AF65-F5344CB8AC3E}">
        <p14:creationId xmlns:p14="http://schemas.microsoft.com/office/powerpoint/2010/main" val="37867700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4" fill="hold" grpId="0" nodeType="clickEffect">
                                  <p:stCondLst>
                                    <p:cond delay="0"/>
                                  </p:stCondLst>
                                  <p:childTnLst>
                                    <p:animEffect transition="out" filter="wipe(down)">
                                      <p:cBhvr>
                                        <p:cTn id="6" dur="500"/>
                                        <p:tgtEl>
                                          <p:spTgt spid="30"/>
                                        </p:tgtEl>
                                      </p:cBhvr>
                                    </p:animEffect>
                                    <p:set>
                                      <p:cBhvr>
                                        <p:cTn id="7" dur="1" fill="hold">
                                          <p:stCondLst>
                                            <p:cond delay="499"/>
                                          </p:stCondLst>
                                        </p:cTn>
                                        <p:tgtEl>
                                          <p:spTgt spid="30"/>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22" presetClass="exit" presetSubtype="4" fill="hold" grpId="0" nodeType="clickEffect">
                                  <p:stCondLst>
                                    <p:cond delay="0"/>
                                  </p:stCondLst>
                                  <p:childTnLst>
                                    <p:animEffect transition="out" filter="wipe(down)">
                                      <p:cBhvr>
                                        <p:cTn id="11" dur="500"/>
                                        <p:tgtEl>
                                          <p:spTgt spid="33"/>
                                        </p:tgtEl>
                                      </p:cBhvr>
                                    </p:animEffect>
                                    <p:set>
                                      <p:cBhvr>
                                        <p:cTn id="12" dur="1" fill="hold">
                                          <p:stCondLst>
                                            <p:cond delay="499"/>
                                          </p:stCondLst>
                                        </p:cTn>
                                        <p:tgtEl>
                                          <p:spTgt spid="33"/>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2" presetClass="exit" presetSubtype="4" fill="hold" grpId="0" nodeType="clickEffect">
                                  <p:stCondLst>
                                    <p:cond delay="0"/>
                                  </p:stCondLst>
                                  <p:childTnLst>
                                    <p:animEffect transition="out" filter="wipe(down)">
                                      <p:cBhvr>
                                        <p:cTn id="16" dur="500"/>
                                        <p:tgtEl>
                                          <p:spTgt spid="35"/>
                                        </p:tgtEl>
                                      </p:cBhvr>
                                    </p:animEffect>
                                    <p:set>
                                      <p:cBhvr>
                                        <p:cTn id="17" dur="1" fill="hold">
                                          <p:stCondLst>
                                            <p:cond delay="499"/>
                                          </p:stCondLst>
                                        </p:cTn>
                                        <p:tgtEl>
                                          <p:spTgt spid="35"/>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22" presetClass="exit" presetSubtype="4" fill="hold" grpId="0" nodeType="clickEffect">
                                  <p:stCondLst>
                                    <p:cond delay="0"/>
                                  </p:stCondLst>
                                  <p:childTnLst>
                                    <p:animEffect transition="out" filter="wipe(down)">
                                      <p:cBhvr>
                                        <p:cTn id="21" dur="500"/>
                                        <p:tgtEl>
                                          <p:spTgt spid="36"/>
                                        </p:tgtEl>
                                      </p:cBhvr>
                                    </p:animEffect>
                                    <p:set>
                                      <p:cBhvr>
                                        <p:cTn id="22" dur="1" fill="hold">
                                          <p:stCondLst>
                                            <p:cond delay="499"/>
                                          </p:stCondLst>
                                        </p:cTn>
                                        <p:tgtEl>
                                          <p:spTgt spid="36"/>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22" presetClass="exit" presetSubtype="4" fill="hold" grpId="0" nodeType="clickEffect">
                                  <p:stCondLst>
                                    <p:cond delay="0"/>
                                  </p:stCondLst>
                                  <p:childTnLst>
                                    <p:animEffect transition="out" filter="wipe(down)">
                                      <p:cBhvr>
                                        <p:cTn id="26" dur="500"/>
                                        <p:tgtEl>
                                          <p:spTgt spid="37"/>
                                        </p:tgtEl>
                                      </p:cBhvr>
                                    </p:animEffect>
                                    <p:set>
                                      <p:cBhvr>
                                        <p:cTn id="27" dur="1" fill="hold">
                                          <p:stCondLst>
                                            <p:cond delay="499"/>
                                          </p:stCondLst>
                                        </p:cTn>
                                        <p:tgtEl>
                                          <p:spTgt spid="37"/>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22" presetClass="exit" presetSubtype="4" fill="hold" grpId="0" nodeType="clickEffect">
                                  <p:stCondLst>
                                    <p:cond delay="0"/>
                                  </p:stCondLst>
                                  <p:childTnLst>
                                    <p:animEffect transition="out" filter="wipe(down)">
                                      <p:cBhvr>
                                        <p:cTn id="31" dur="500"/>
                                        <p:tgtEl>
                                          <p:spTgt spid="38"/>
                                        </p:tgtEl>
                                      </p:cBhvr>
                                    </p:animEffect>
                                    <p:set>
                                      <p:cBhvr>
                                        <p:cTn id="32" dur="1" fill="hold">
                                          <p:stCondLst>
                                            <p:cond delay="499"/>
                                          </p:stCondLst>
                                        </p:cTn>
                                        <p:tgtEl>
                                          <p:spTgt spid="3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3" grpId="0" animBg="1"/>
      <p:bldP spid="35" grpId="0" animBg="1"/>
      <p:bldP spid="36" grpId="0" animBg="1"/>
      <p:bldP spid="37" grpId="0" animBg="1"/>
      <p:bldP spid="38"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93E60A-2095-6645-A825-C24DFD2CD6F6}"/>
              </a:ext>
            </a:extLst>
          </p:cNvPr>
          <p:cNvSpPr>
            <a:spLocks noGrp="1"/>
          </p:cNvSpPr>
          <p:nvPr>
            <p:ph type="title"/>
          </p:nvPr>
        </p:nvSpPr>
        <p:spPr/>
        <p:txBody>
          <a:bodyPr/>
          <a:lstStyle/>
          <a:p>
            <a:r>
              <a:rPr lang="en-US" dirty="0"/>
              <a:t>Roadmap</a:t>
            </a:r>
          </a:p>
        </p:txBody>
      </p:sp>
      <p:sp>
        <p:nvSpPr>
          <p:cNvPr id="3" name="Content Placeholder 2">
            <a:extLst>
              <a:ext uri="{FF2B5EF4-FFF2-40B4-BE49-F238E27FC236}">
                <a16:creationId xmlns:a16="http://schemas.microsoft.com/office/drawing/2014/main" id="{27848FFF-2AE8-CB43-B1FE-74D3FCEBF541}"/>
              </a:ext>
            </a:extLst>
          </p:cNvPr>
          <p:cNvSpPr>
            <a:spLocks noGrp="1"/>
          </p:cNvSpPr>
          <p:nvPr>
            <p:ph idx="1"/>
          </p:nvPr>
        </p:nvSpPr>
        <p:spPr/>
        <p:txBody>
          <a:bodyPr/>
          <a:lstStyle/>
          <a:p>
            <a:pPr marL="742950" indent="-742950">
              <a:buFont typeface="+mj-lt"/>
              <a:buAutoNum type="arabicPeriod"/>
            </a:pPr>
            <a:r>
              <a:rPr lang="en-US" sz="4000" b="1" dirty="0">
                <a:solidFill>
                  <a:schemeClr val="accent1"/>
                </a:solidFill>
              </a:rPr>
              <a:t>Generalization across formats  </a:t>
            </a:r>
            <a:br>
              <a:rPr lang="en-US" sz="4000" b="1" dirty="0">
                <a:solidFill>
                  <a:schemeClr val="accent1"/>
                </a:solidFill>
              </a:rPr>
            </a:br>
            <a:endParaRPr lang="en-US" sz="4000" b="1" dirty="0">
              <a:solidFill>
                <a:schemeClr val="accent1"/>
              </a:solidFill>
            </a:endParaRPr>
          </a:p>
          <a:p>
            <a:pPr marL="742950" indent="-742950">
              <a:buFont typeface="+mj-lt"/>
              <a:buAutoNum type="arabicPeriod"/>
            </a:pPr>
            <a:r>
              <a:rPr lang="en-US" sz="4000" dirty="0" err="1"/>
              <a:t>UnifiedQA</a:t>
            </a:r>
            <a:r>
              <a:rPr lang="en-US" sz="4000" dirty="0"/>
              <a:t> + Empirical Intuitions </a:t>
            </a:r>
            <a:br>
              <a:rPr lang="en-US" sz="4000" dirty="0"/>
            </a:br>
            <a:endParaRPr lang="en-US" sz="4000" dirty="0"/>
          </a:p>
          <a:p>
            <a:pPr marL="742950" indent="-742950">
              <a:buFont typeface="+mj-lt"/>
              <a:buAutoNum type="arabicPeriod"/>
            </a:pPr>
            <a:r>
              <a:rPr lang="en-US" sz="4000" dirty="0"/>
              <a:t>Discussion and next steps </a:t>
            </a:r>
          </a:p>
        </p:txBody>
      </p:sp>
      <p:pic>
        <p:nvPicPr>
          <p:cNvPr id="5" name="Google Shape;795;p81">
            <a:extLst>
              <a:ext uri="{FF2B5EF4-FFF2-40B4-BE49-F238E27FC236}">
                <a16:creationId xmlns:a16="http://schemas.microsoft.com/office/drawing/2014/main" id="{659BA017-ADDC-AB4C-BA32-1BC454521624}"/>
              </a:ext>
            </a:extLst>
          </p:cNvPr>
          <p:cNvPicPr preferRelativeResize="0"/>
          <p:nvPr/>
        </p:nvPicPr>
        <p:blipFill>
          <a:blip r:embed="rId3">
            <a:alphaModFix/>
          </a:blip>
          <a:stretch>
            <a:fillRect/>
          </a:stretch>
        </p:blipFill>
        <p:spPr>
          <a:xfrm>
            <a:off x="9438750" y="2086244"/>
            <a:ext cx="1915050" cy="1915050"/>
          </a:xfrm>
          <a:prstGeom prst="rect">
            <a:avLst/>
          </a:prstGeom>
          <a:noFill/>
          <a:ln>
            <a:noFill/>
          </a:ln>
        </p:spPr>
      </p:pic>
      <p:sp>
        <p:nvSpPr>
          <p:cNvPr id="4" name="Slide Number Placeholder 3">
            <a:extLst>
              <a:ext uri="{FF2B5EF4-FFF2-40B4-BE49-F238E27FC236}">
                <a16:creationId xmlns:a16="http://schemas.microsoft.com/office/drawing/2014/main" id="{42558D39-A170-B44A-8258-5F32D464CC48}"/>
              </a:ext>
            </a:extLst>
          </p:cNvPr>
          <p:cNvSpPr>
            <a:spLocks noGrp="1"/>
          </p:cNvSpPr>
          <p:nvPr>
            <p:ph type="sldNum" sz="quarter" idx="10"/>
          </p:nvPr>
        </p:nvSpPr>
        <p:spPr/>
        <p:txBody>
          <a:bodyPr/>
          <a:lstStyle/>
          <a:p>
            <a:pPr>
              <a:defRPr/>
            </a:pPr>
            <a:fld id="{0121240C-47AF-2F4D-83B3-CC3EDF50F794}" type="slidenum">
              <a:rPr lang="en-US" smtClean="0"/>
              <a:pPr>
                <a:defRPr/>
              </a:pPr>
              <a:t>22</a:t>
            </a:fld>
            <a:endParaRPr lang="en-US" dirty="0"/>
          </a:p>
        </p:txBody>
      </p:sp>
    </p:spTree>
    <p:extLst>
      <p:ext uri="{BB962C8B-B14F-4D97-AF65-F5344CB8AC3E}">
        <p14:creationId xmlns:p14="http://schemas.microsoft.com/office/powerpoint/2010/main" val="1691365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93E60A-2095-6645-A825-C24DFD2CD6F6}"/>
              </a:ext>
            </a:extLst>
          </p:cNvPr>
          <p:cNvSpPr>
            <a:spLocks noGrp="1"/>
          </p:cNvSpPr>
          <p:nvPr>
            <p:ph type="title"/>
          </p:nvPr>
        </p:nvSpPr>
        <p:spPr/>
        <p:txBody>
          <a:bodyPr/>
          <a:lstStyle/>
          <a:p>
            <a:r>
              <a:rPr lang="en-US" dirty="0"/>
              <a:t>Roadmap</a:t>
            </a:r>
          </a:p>
        </p:txBody>
      </p:sp>
      <p:sp>
        <p:nvSpPr>
          <p:cNvPr id="3" name="Content Placeholder 2">
            <a:extLst>
              <a:ext uri="{FF2B5EF4-FFF2-40B4-BE49-F238E27FC236}">
                <a16:creationId xmlns:a16="http://schemas.microsoft.com/office/drawing/2014/main" id="{27848FFF-2AE8-CB43-B1FE-74D3FCEBF541}"/>
              </a:ext>
            </a:extLst>
          </p:cNvPr>
          <p:cNvSpPr>
            <a:spLocks noGrp="1"/>
          </p:cNvSpPr>
          <p:nvPr>
            <p:ph idx="1"/>
          </p:nvPr>
        </p:nvSpPr>
        <p:spPr/>
        <p:txBody>
          <a:bodyPr/>
          <a:lstStyle/>
          <a:p>
            <a:pPr marL="742950" indent="-742950">
              <a:buFont typeface="+mj-lt"/>
              <a:buAutoNum type="arabicPeriod"/>
            </a:pPr>
            <a:r>
              <a:rPr lang="en-US" sz="4000" dirty="0"/>
              <a:t>Generalization across formats  </a:t>
            </a:r>
            <a:br>
              <a:rPr lang="en-US" sz="4000" dirty="0"/>
            </a:br>
            <a:endParaRPr lang="en-US" sz="4000" dirty="0"/>
          </a:p>
          <a:p>
            <a:pPr marL="742950" indent="-742950">
              <a:buFont typeface="+mj-lt"/>
              <a:buAutoNum type="arabicPeriod"/>
            </a:pPr>
            <a:r>
              <a:rPr lang="en-US" sz="4000" b="1" dirty="0" err="1">
                <a:solidFill>
                  <a:schemeClr val="accent1"/>
                </a:solidFill>
              </a:rPr>
              <a:t>UnifiedQA</a:t>
            </a:r>
            <a:r>
              <a:rPr lang="en-US" sz="4000" b="1" dirty="0">
                <a:solidFill>
                  <a:schemeClr val="accent1"/>
                </a:solidFill>
              </a:rPr>
              <a:t> + Empirical Intuitions </a:t>
            </a:r>
            <a:br>
              <a:rPr lang="en-US" sz="4000" b="1" dirty="0">
                <a:solidFill>
                  <a:schemeClr val="accent1"/>
                </a:solidFill>
              </a:rPr>
            </a:br>
            <a:endParaRPr lang="en-US" sz="4000" b="1" dirty="0">
              <a:solidFill>
                <a:schemeClr val="accent1"/>
              </a:solidFill>
            </a:endParaRPr>
          </a:p>
          <a:p>
            <a:pPr marL="742950" indent="-742950">
              <a:buFont typeface="+mj-lt"/>
              <a:buAutoNum type="arabicPeriod"/>
            </a:pPr>
            <a:r>
              <a:rPr lang="en-US" sz="4000" dirty="0"/>
              <a:t>Discussion and next steps </a:t>
            </a:r>
          </a:p>
        </p:txBody>
      </p:sp>
      <p:pic>
        <p:nvPicPr>
          <p:cNvPr id="5" name="Google Shape;795;p81">
            <a:extLst>
              <a:ext uri="{FF2B5EF4-FFF2-40B4-BE49-F238E27FC236}">
                <a16:creationId xmlns:a16="http://schemas.microsoft.com/office/drawing/2014/main" id="{659BA017-ADDC-AB4C-BA32-1BC454521624}"/>
              </a:ext>
            </a:extLst>
          </p:cNvPr>
          <p:cNvPicPr preferRelativeResize="0"/>
          <p:nvPr/>
        </p:nvPicPr>
        <p:blipFill>
          <a:blip r:embed="rId3">
            <a:alphaModFix/>
          </a:blip>
          <a:stretch>
            <a:fillRect/>
          </a:stretch>
        </p:blipFill>
        <p:spPr>
          <a:xfrm>
            <a:off x="9438750" y="2086244"/>
            <a:ext cx="1915050" cy="1915050"/>
          </a:xfrm>
          <a:prstGeom prst="rect">
            <a:avLst/>
          </a:prstGeom>
          <a:noFill/>
          <a:ln>
            <a:noFill/>
          </a:ln>
        </p:spPr>
      </p:pic>
      <p:sp>
        <p:nvSpPr>
          <p:cNvPr id="4" name="Slide Number Placeholder 3">
            <a:extLst>
              <a:ext uri="{FF2B5EF4-FFF2-40B4-BE49-F238E27FC236}">
                <a16:creationId xmlns:a16="http://schemas.microsoft.com/office/drawing/2014/main" id="{2B692CD8-5393-BE42-A135-281EF28AC714}"/>
              </a:ext>
            </a:extLst>
          </p:cNvPr>
          <p:cNvSpPr>
            <a:spLocks noGrp="1"/>
          </p:cNvSpPr>
          <p:nvPr>
            <p:ph type="sldNum" sz="quarter" idx="10"/>
          </p:nvPr>
        </p:nvSpPr>
        <p:spPr/>
        <p:txBody>
          <a:bodyPr/>
          <a:lstStyle/>
          <a:p>
            <a:pPr>
              <a:defRPr/>
            </a:pPr>
            <a:fld id="{0121240C-47AF-2F4D-83B3-CC3EDF50F794}" type="slidenum">
              <a:rPr lang="en-US" smtClean="0"/>
              <a:pPr>
                <a:defRPr/>
              </a:pPr>
              <a:t>23</a:t>
            </a:fld>
            <a:endParaRPr lang="en-US" dirty="0"/>
          </a:p>
        </p:txBody>
      </p:sp>
    </p:spTree>
    <p:extLst>
      <p:ext uri="{BB962C8B-B14F-4D97-AF65-F5344CB8AC3E}">
        <p14:creationId xmlns:p14="http://schemas.microsoft.com/office/powerpoint/2010/main" val="8579651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4DDD6-F915-544A-BB52-6A7B7A2F929D}"/>
              </a:ext>
            </a:extLst>
          </p:cNvPr>
          <p:cNvSpPr>
            <a:spLocks noGrp="1"/>
          </p:cNvSpPr>
          <p:nvPr>
            <p:ph type="title"/>
          </p:nvPr>
        </p:nvSpPr>
        <p:spPr/>
        <p:txBody>
          <a:bodyPr/>
          <a:lstStyle/>
          <a:p>
            <a:r>
              <a:rPr lang="en-US" dirty="0"/>
              <a:t>UnifiedQA-v1</a:t>
            </a:r>
          </a:p>
        </p:txBody>
      </p:sp>
      <p:sp>
        <p:nvSpPr>
          <p:cNvPr id="3" name="Content Placeholder 2">
            <a:extLst>
              <a:ext uri="{FF2B5EF4-FFF2-40B4-BE49-F238E27FC236}">
                <a16:creationId xmlns:a16="http://schemas.microsoft.com/office/drawing/2014/main" id="{E6600325-3370-444E-B596-A08510B09964}"/>
              </a:ext>
            </a:extLst>
          </p:cNvPr>
          <p:cNvSpPr>
            <a:spLocks noGrp="1"/>
          </p:cNvSpPr>
          <p:nvPr>
            <p:ph idx="1"/>
          </p:nvPr>
        </p:nvSpPr>
        <p:spPr/>
        <p:txBody>
          <a:bodyPr/>
          <a:lstStyle/>
          <a:p>
            <a:r>
              <a:rPr lang="en-US" dirty="0"/>
              <a:t>Trained on the union of different formats: </a:t>
            </a:r>
          </a:p>
          <a:p>
            <a:pPr lvl="1"/>
            <a:r>
              <a:rPr lang="en-US" b="1" dirty="0"/>
              <a:t>Extractive:</a:t>
            </a:r>
            <a:r>
              <a:rPr lang="en-US" dirty="0"/>
              <a:t> 		</a:t>
            </a:r>
            <a:r>
              <a:rPr lang="en-US" dirty="0" err="1"/>
              <a:t>SQuAD</a:t>
            </a:r>
            <a:r>
              <a:rPr lang="en-US" dirty="0"/>
              <a:t> 1.1, </a:t>
            </a:r>
            <a:r>
              <a:rPr lang="en-US" dirty="0" err="1"/>
              <a:t>SQuAD</a:t>
            </a:r>
            <a:r>
              <a:rPr lang="en-US" dirty="0"/>
              <a:t> 2.0</a:t>
            </a:r>
          </a:p>
          <a:p>
            <a:pPr lvl="1"/>
            <a:r>
              <a:rPr lang="en-US" b="1" dirty="0"/>
              <a:t>Abstractive: </a:t>
            </a:r>
            <a:r>
              <a:rPr lang="en-US" dirty="0"/>
              <a:t>		</a:t>
            </a:r>
            <a:r>
              <a:rPr lang="en-US" dirty="0" err="1"/>
              <a:t>NarrativeQA</a:t>
            </a:r>
            <a:r>
              <a:rPr lang="en-US" dirty="0"/>
              <a:t> </a:t>
            </a:r>
          </a:p>
          <a:p>
            <a:pPr lvl="1"/>
            <a:r>
              <a:rPr lang="en-US" b="1" dirty="0"/>
              <a:t>Multiple-choice:</a:t>
            </a:r>
            <a:r>
              <a:rPr lang="en-US" dirty="0"/>
              <a:t> 	RACE, ARC, OBQA, </a:t>
            </a:r>
            <a:r>
              <a:rPr lang="en-US" dirty="0" err="1"/>
              <a:t>MCTest</a:t>
            </a:r>
            <a:endParaRPr lang="en-US" dirty="0"/>
          </a:p>
          <a:p>
            <a:pPr lvl="1"/>
            <a:r>
              <a:rPr lang="en-US" b="1" dirty="0" err="1"/>
              <a:t>YesNo</a:t>
            </a:r>
            <a:r>
              <a:rPr lang="en-US" b="1" dirty="0"/>
              <a:t>:</a:t>
            </a:r>
            <a:r>
              <a:rPr lang="en-US" dirty="0"/>
              <a:t> 			</a:t>
            </a:r>
            <a:r>
              <a:rPr lang="en-US" dirty="0" err="1"/>
              <a:t>BoolQ</a:t>
            </a:r>
            <a:endParaRPr lang="en-US" dirty="0"/>
          </a:p>
          <a:p>
            <a:endParaRPr lang="en-US" dirty="0"/>
          </a:p>
          <a:p>
            <a:r>
              <a:rPr lang="en-US" dirty="0"/>
              <a:t>Architectures: </a:t>
            </a:r>
          </a:p>
          <a:p>
            <a:pPr lvl="1"/>
            <a:r>
              <a:rPr lang="en-US" dirty="0"/>
              <a:t>T5 (11B, 3B, …) </a:t>
            </a:r>
          </a:p>
          <a:p>
            <a:pPr lvl="1"/>
            <a:r>
              <a:rPr lang="en-US" dirty="0"/>
              <a:t>BART (large) </a:t>
            </a:r>
          </a:p>
        </p:txBody>
      </p:sp>
      <p:sp>
        <p:nvSpPr>
          <p:cNvPr id="4" name="Rectangle 3">
            <a:extLst>
              <a:ext uri="{FF2B5EF4-FFF2-40B4-BE49-F238E27FC236}">
                <a16:creationId xmlns:a16="http://schemas.microsoft.com/office/drawing/2014/main" id="{44BFC9F8-8747-974A-9B1F-56E61E6DB192}"/>
              </a:ext>
            </a:extLst>
          </p:cNvPr>
          <p:cNvSpPr/>
          <p:nvPr/>
        </p:nvSpPr>
        <p:spPr>
          <a:xfrm>
            <a:off x="5279571" y="4880820"/>
            <a:ext cx="6301725" cy="461665"/>
          </a:xfrm>
          <a:prstGeom prst="rect">
            <a:avLst/>
          </a:prstGeom>
        </p:spPr>
        <p:txBody>
          <a:bodyPr wrap="none">
            <a:spAutoFit/>
          </a:bodyPr>
          <a:lstStyle/>
          <a:p>
            <a:r>
              <a:rPr lang="en-US" sz="2400" dirty="0">
                <a:solidFill>
                  <a:srgbClr val="255ED3"/>
                </a:solidFill>
                <a:latin typeface="Consolas" panose="020B0609020204030204" pitchFamily="49" charset="0"/>
                <a:cs typeface="Consolas" panose="020B0609020204030204" pitchFamily="49" charset="0"/>
              </a:rPr>
              <a:t>https://github.com/allenai/unifiedqa</a:t>
            </a:r>
          </a:p>
        </p:txBody>
      </p:sp>
      <p:sp>
        <p:nvSpPr>
          <p:cNvPr id="5" name="Slide Number Placeholder 4">
            <a:extLst>
              <a:ext uri="{FF2B5EF4-FFF2-40B4-BE49-F238E27FC236}">
                <a16:creationId xmlns:a16="http://schemas.microsoft.com/office/drawing/2014/main" id="{01B4B4DC-AFD8-9442-BD2E-F6183A4AEE92}"/>
              </a:ext>
            </a:extLst>
          </p:cNvPr>
          <p:cNvSpPr>
            <a:spLocks noGrp="1"/>
          </p:cNvSpPr>
          <p:nvPr>
            <p:ph type="sldNum" sz="quarter" idx="10"/>
          </p:nvPr>
        </p:nvSpPr>
        <p:spPr/>
        <p:txBody>
          <a:bodyPr/>
          <a:lstStyle/>
          <a:p>
            <a:pPr>
              <a:defRPr/>
            </a:pPr>
            <a:fld id="{0121240C-47AF-2F4D-83B3-CC3EDF50F794}" type="slidenum">
              <a:rPr lang="en-US" smtClean="0"/>
              <a:pPr>
                <a:defRPr/>
              </a:pPr>
              <a:t>24</a:t>
            </a:fld>
            <a:endParaRPr lang="en-US" dirty="0"/>
          </a:p>
        </p:txBody>
      </p:sp>
    </p:spTree>
    <p:extLst>
      <p:ext uri="{BB962C8B-B14F-4D97-AF65-F5344CB8AC3E}">
        <p14:creationId xmlns:p14="http://schemas.microsoft.com/office/powerpoint/2010/main" val="143534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animEffect transition="in" filter="fade">
                                      <p:cBhvr>
                                        <p:cTn id="7" dur="500"/>
                                        <p:tgtEl>
                                          <p:spTgt spid="3">
                                            <p:txEl>
                                              <p:pRg st="6" end="6"/>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7" end="7"/>
                                            </p:txEl>
                                          </p:spTgt>
                                        </p:tgtEl>
                                        <p:attrNameLst>
                                          <p:attrName>style.visibility</p:attrName>
                                        </p:attrNameLst>
                                      </p:cBhvr>
                                      <p:to>
                                        <p:strVal val="visible"/>
                                      </p:to>
                                    </p:set>
                                    <p:animEffect transition="in" filter="fade">
                                      <p:cBhvr>
                                        <p:cTn id="10" dur="500"/>
                                        <p:tgtEl>
                                          <p:spTgt spid="3">
                                            <p:txEl>
                                              <p:pRg st="7" end="7"/>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animEffect transition="in" filter="fade">
                                      <p:cBhvr>
                                        <p:cTn id="13" dur="500"/>
                                        <p:tgtEl>
                                          <p:spTgt spid="3">
                                            <p:txEl>
                                              <p:pRg st="8" end="8"/>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E5C1185-1A59-8943-8E87-DD90D0E5B715}"/>
              </a:ext>
            </a:extLst>
          </p:cNvPr>
          <p:cNvSpPr>
            <a:spLocks noGrp="1"/>
          </p:cNvSpPr>
          <p:nvPr>
            <p:ph type="title"/>
          </p:nvPr>
        </p:nvSpPr>
        <p:spPr/>
        <p:txBody>
          <a:bodyPr/>
          <a:lstStyle/>
          <a:p>
            <a:r>
              <a:rPr lang="en-US" sz="4000" dirty="0"/>
              <a:t>Intuition #1: Comparison w/ Dedicated Models</a:t>
            </a:r>
          </a:p>
        </p:txBody>
      </p:sp>
      <p:sp>
        <p:nvSpPr>
          <p:cNvPr id="6" name="Content Placeholder 5">
            <a:extLst>
              <a:ext uri="{FF2B5EF4-FFF2-40B4-BE49-F238E27FC236}">
                <a16:creationId xmlns:a16="http://schemas.microsoft.com/office/drawing/2014/main" id="{87BB548B-CA4C-4144-BA7F-17E75268F3A1}"/>
              </a:ext>
            </a:extLst>
          </p:cNvPr>
          <p:cNvSpPr>
            <a:spLocks noGrp="1"/>
          </p:cNvSpPr>
          <p:nvPr>
            <p:ph idx="1"/>
          </p:nvPr>
        </p:nvSpPr>
        <p:spPr>
          <a:xfrm>
            <a:off x="594663" y="1511718"/>
            <a:ext cx="10515600" cy="4838817"/>
          </a:xfrm>
        </p:spPr>
        <p:txBody>
          <a:bodyPr/>
          <a:lstStyle/>
          <a:p>
            <a:r>
              <a:rPr lang="en-US" dirty="0"/>
              <a:t>Is </a:t>
            </a:r>
            <a:r>
              <a:rPr lang="en-US" dirty="0" err="1"/>
              <a:t>UnifiedQA</a:t>
            </a:r>
            <a:r>
              <a:rPr lang="en-US" dirty="0"/>
              <a:t> as good as systems dedicated to individual datasets?</a:t>
            </a:r>
          </a:p>
          <a:p>
            <a:endParaRPr lang="en-US" dirty="0"/>
          </a:p>
          <a:p>
            <a:endParaRPr lang="en-US" dirty="0"/>
          </a:p>
          <a:p>
            <a:endParaRPr lang="en-US" dirty="0"/>
          </a:p>
          <a:p>
            <a:endParaRPr lang="en-US" dirty="0"/>
          </a:p>
          <a:p>
            <a:endParaRPr lang="en-US" dirty="0"/>
          </a:p>
          <a:p>
            <a:endParaRPr lang="en-US" dirty="0"/>
          </a:p>
          <a:p>
            <a:endParaRPr lang="en-US" dirty="0"/>
          </a:p>
          <a:p>
            <a:r>
              <a:rPr lang="en-US" dirty="0" err="1"/>
              <a:t>UnifiedQA</a:t>
            </a:r>
            <a:r>
              <a:rPr lang="en-US" dirty="0"/>
              <a:t> performs almost as good as individual T5 models targeted to each dataset.</a:t>
            </a:r>
          </a:p>
        </p:txBody>
      </p:sp>
      <p:graphicFrame>
        <p:nvGraphicFramePr>
          <p:cNvPr id="3" name="Table 2">
            <a:extLst>
              <a:ext uri="{FF2B5EF4-FFF2-40B4-BE49-F238E27FC236}">
                <a16:creationId xmlns:a16="http://schemas.microsoft.com/office/drawing/2014/main" id="{679B5257-6F86-BD40-914C-0620B0962DF9}"/>
              </a:ext>
            </a:extLst>
          </p:cNvPr>
          <p:cNvGraphicFramePr>
            <a:graphicFrameLocks noGrp="1"/>
          </p:cNvGraphicFramePr>
          <p:nvPr>
            <p:extLst>
              <p:ext uri="{D42A27DB-BD31-4B8C-83A1-F6EECF244321}">
                <p14:modId xmlns:p14="http://schemas.microsoft.com/office/powerpoint/2010/main" val="3910550424"/>
              </p:ext>
            </p:extLst>
          </p:nvPr>
        </p:nvGraphicFramePr>
        <p:xfrm>
          <a:off x="685400" y="2764010"/>
          <a:ext cx="4484914" cy="1874520"/>
        </p:xfrm>
        <a:graphic>
          <a:graphicData uri="http://schemas.openxmlformats.org/drawingml/2006/table">
            <a:tbl>
              <a:tblPr/>
              <a:tblGrid>
                <a:gridCol w="1485005">
                  <a:extLst>
                    <a:ext uri="{9D8B030D-6E8A-4147-A177-3AD203B41FA5}">
                      <a16:colId xmlns:a16="http://schemas.microsoft.com/office/drawing/2014/main" val="741770397"/>
                    </a:ext>
                  </a:extLst>
                </a:gridCol>
                <a:gridCol w="936850">
                  <a:extLst>
                    <a:ext uri="{9D8B030D-6E8A-4147-A177-3AD203B41FA5}">
                      <a16:colId xmlns:a16="http://schemas.microsoft.com/office/drawing/2014/main" val="4137579740"/>
                    </a:ext>
                  </a:extLst>
                </a:gridCol>
                <a:gridCol w="658803">
                  <a:extLst>
                    <a:ext uri="{9D8B030D-6E8A-4147-A177-3AD203B41FA5}">
                      <a16:colId xmlns:a16="http://schemas.microsoft.com/office/drawing/2014/main" val="1012882720"/>
                    </a:ext>
                  </a:extLst>
                </a:gridCol>
                <a:gridCol w="685800">
                  <a:extLst>
                    <a:ext uri="{9D8B030D-6E8A-4147-A177-3AD203B41FA5}">
                      <a16:colId xmlns:a16="http://schemas.microsoft.com/office/drawing/2014/main" val="1417524977"/>
                    </a:ext>
                  </a:extLst>
                </a:gridCol>
                <a:gridCol w="718456">
                  <a:extLst>
                    <a:ext uri="{9D8B030D-6E8A-4147-A177-3AD203B41FA5}">
                      <a16:colId xmlns:a16="http://schemas.microsoft.com/office/drawing/2014/main" val="3005368366"/>
                    </a:ext>
                  </a:extLst>
                </a:gridCol>
              </a:tblGrid>
              <a:tr h="187743">
                <a:tc>
                  <a:txBody>
                    <a:bodyPr/>
                    <a:lstStyle/>
                    <a:p>
                      <a:pPr rtl="0" fontAlgn="b"/>
                      <a:endParaRPr lang="en-US" sz="1800" dirty="0">
                        <a:effectLst/>
                        <a:latin typeface="Corbel" panose="020B0503020204020204" pitchFamily="34" charset="0"/>
                        <a:cs typeface="Calibri" panose="020F0502020204030204" pitchFamily="34" charset="0"/>
                      </a:endParaRP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ctr" rtl="0" fontAlgn="b"/>
                      <a:r>
                        <a:rPr lang="en-US" sz="1800" b="0">
                          <a:solidFill>
                            <a:srgbClr val="222222"/>
                          </a:solidFill>
                          <a:effectLst/>
                          <a:latin typeface="Corbel" panose="020B0503020204020204" pitchFamily="34" charset="0"/>
                          <a:cs typeface="Calibri" panose="020F0502020204030204" pitchFamily="34" charset="0"/>
                        </a:rPr>
                        <a:t>SQuAD2</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2CC"/>
                    </a:solidFill>
                  </a:tcPr>
                </a:tc>
                <a:tc>
                  <a:txBody>
                    <a:bodyPr/>
                    <a:lstStyle/>
                    <a:p>
                      <a:pPr algn="ctr" rtl="0" fontAlgn="b"/>
                      <a:r>
                        <a:rPr lang="en-US" sz="1800" b="0">
                          <a:solidFill>
                            <a:srgbClr val="222222"/>
                          </a:solidFill>
                          <a:effectLst/>
                          <a:latin typeface="Corbel" panose="020B0503020204020204" pitchFamily="34" charset="0"/>
                          <a:cs typeface="Calibri" panose="020F0502020204030204" pitchFamily="34" charset="0"/>
                        </a:rPr>
                        <a:t>RACE</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2CC"/>
                    </a:solidFill>
                  </a:tcPr>
                </a:tc>
                <a:tc>
                  <a:txBody>
                    <a:bodyPr/>
                    <a:lstStyle/>
                    <a:p>
                      <a:pPr algn="ctr" rtl="0" fontAlgn="b"/>
                      <a:r>
                        <a:rPr lang="en-US" sz="1800" b="0">
                          <a:solidFill>
                            <a:srgbClr val="222222"/>
                          </a:solidFill>
                          <a:effectLst/>
                          <a:latin typeface="Corbel" panose="020B0503020204020204" pitchFamily="34" charset="0"/>
                          <a:cs typeface="Calibri" panose="020F0502020204030204" pitchFamily="34" charset="0"/>
                        </a:rPr>
                        <a:t>BoolQ</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2CC"/>
                    </a:solidFill>
                  </a:tcPr>
                </a:tc>
                <a:tc>
                  <a:txBody>
                    <a:bodyPr/>
                    <a:lstStyle/>
                    <a:p>
                      <a:pPr algn="ctr" rtl="0" fontAlgn="b"/>
                      <a:r>
                        <a:rPr lang="en-US" sz="1800" b="0">
                          <a:solidFill>
                            <a:srgbClr val="222222"/>
                          </a:solidFill>
                          <a:effectLst/>
                          <a:latin typeface="Corbel" panose="020B0503020204020204" pitchFamily="34" charset="0"/>
                          <a:cs typeface="Calibri" panose="020F0502020204030204" pitchFamily="34" charset="0"/>
                        </a:rPr>
                        <a:t>NarQA</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2CC"/>
                    </a:solidFill>
                  </a:tcPr>
                </a:tc>
                <a:extLst>
                  <a:ext uri="{0D108BD9-81ED-4DB2-BD59-A6C34878D82A}">
                    <a16:rowId xmlns:a16="http://schemas.microsoft.com/office/drawing/2014/main" val="2192489865"/>
                  </a:ext>
                </a:extLst>
              </a:tr>
              <a:tr h="307234">
                <a:tc>
                  <a:txBody>
                    <a:bodyPr/>
                    <a:lstStyle/>
                    <a:p>
                      <a:pPr algn="l" rtl="0" fontAlgn="b"/>
                      <a:r>
                        <a:rPr lang="en-US" sz="1800" b="0" dirty="0">
                          <a:solidFill>
                            <a:srgbClr val="222222"/>
                          </a:solidFill>
                          <a:effectLst/>
                          <a:latin typeface="Corbel" panose="020B0503020204020204" pitchFamily="34" charset="0"/>
                          <a:cs typeface="Calibri" panose="020F0502020204030204" pitchFamily="34" charset="0"/>
                        </a:rPr>
                        <a:t>T5 (</a:t>
                      </a:r>
                      <a:r>
                        <a:rPr lang="en-US" sz="1800" b="0" dirty="0" err="1">
                          <a:solidFill>
                            <a:srgbClr val="222222"/>
                          </a:solidFill>
                          <a:effectLst/>
                          <a:latin typeface="Corbel" panose="020B0503020204020204" pitchFamily="34" charset="0"/>
                          <a:cs typeface="Calibri" panose="020F0502020204030204" pitchFamily="34" charset="0"/>
                        </a:rPr>
                        <a:t>SQuAD</a:t>
                      </a:r>
                      <a:r>
                        <a:rPr lang="en-US" sz="1800" b="0" dirty="0">
                          <a:solidFill>
                            <a:srgbClr val="222222"/>
                          </a:solidFill>
                          <a:effectLst/>
                          <a:latin typeface="Corbel" panose="020B0503020204020204" pitchFamily="34" charset="0"/>
                          <a:cs typeface="Calibri" panose="020F0502020204030204" pitchFamily="34" charset="0"/>
                        </a:rPr>
                        <a:t> 2)</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2CC"/>
                    </a:solidFill>
                  </a:tcPr>
                </a:tc>
                <a:tc>
                  <a:txBody>
                    <a:bodyPr/>
                    <a:lstStyle/>
                    <a:p>
                      <a:pPr algn="ctr" rtl="0" fontAlgn="b"/>
                      <a:r>
                        <a:rPr lang="en-US" sz="1800" b="1" dirty="0">
                          <a:effectLst/>
                          <a:latin typeface="Corbel" panose="020B0503020204020204" pitchFamily="34" charset="0"/>
                          <a:cs typeface="Calibri" panose="020F0502020204030204" pitchFamily="34" charset="0"/>
                        </a:rPr>
                        <a:t>91</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D9D9D9"/>
                    </a:solidFill>
                  </a:tcPr>
                </a:tc>
                <a:tc>
                  <a:txBody>
                    <a:bodyPr/>
                    <a:lstStyle/>
                    <a:p>
                      <a:pPr algn="ctr" rtl="0" fontAlgn="b"/>
                      <a:r>
                        <a:rPr lang="en-US" sz="1800" b="0" dirty="0">
                          <a:effectLst/>
                          <a:latin typeface="Corbel" panose="020B0503020204020204" pitchFamily="34" charset="0"/>
                          <a:cs typeface="Calibri" panose="020F0502020204030204" pitchFamily="34" charset="0"/>
                        </a:rPr>
                        <a:t>33</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en-US" sz="1800" b="0">
                          <a:effectLst/>
                          <a:latin typeface="Corbel" panose="020B0503020204020204" pitchFamily="34" charset="0"/>
                          <a:cs typeface="Calibri" panose="020F0502020204030204" pitchFamily="34" charset="0"/>
                        </a:rPr>
                        <a:t>12</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en-US" sz="1800" b="0" dirty="0">
                          <a:effectLst/>
                          <a:latin typeface="Corbel" panose="020B0503020204020204" pitchFamily="34" charset="0"/>
                          <a:cs typeface="Calibri" panose="020F0502020204030204" pitchFamily="34" charset="0"/>
                        </a:rPr>
                        <a:t>51</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3197804001"/>
                  </a:ext>
                </a:extLst>
              </a:tr>
              <a:tr h="236728">
                <a:tc>
                  <a:txBody>
                    <a:bodyPr/>
                    <a:lstStyle/>
                    <a:p>
                      <a:pPr algn="l" rtl="0" fontAlgn="b"/>
                      <a:r>
                        <a:rPr lang="en-US" sz="1800" b="0" dirty="0">
                          <a:solidFill>
                            <a:srgbClr val="222222"/>
                          </a:solidFill>
                          <a:effectLst/>
                          <a:latin typeface="Corbel" panose="020B0503020204020204" pitchFamily="34" charset="0"/>
                          <a:cs typeface="Calibri" panose="020F0502020204030204" pitchFamily="34" charset="0"/>
                        </a:rPr>
                        <a:t>T5 (RACE)</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2CC"/>
                    </a:solidFill>
                  </a:tcPr>
                </a:tc>
                <a:tc>
                  <a:txBody>
                    <a:bodyPr/>
                    <a:lstStyle/>
                    <a:p>
                      <a:pPr algn="ctr" rtl="0" fontAlgn="b"/>
                      <a:r>
                        <a:rPr lang="en-US" sz="1800" b="0" dirty="0">
                          <a:effectLst/>
                          <a:latin typeface="Corbel" panose="020B0503020204020204" pitchFamily="34" charset="0"/>
                          <a:cs typeface="Calibri" panose="020F0502020204030204" pitchFamily="34" charset="0"/>
                        </a:rPr>
                        <a:t>43</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en-US" sz="1800" b="1" dirty="0">
                          <a:effectLst/>
                          <a:latin typeface="Corbel" panose="020B0503020204020204" pitchFamily="34" charset="0"/>
                          <a:cs typeface="Calibri" panose="020F0502020204030204" pitchFamily="34" charset="0"/>
                        </a:rPr>
                        <a:t>87</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D9D9D9"/>
                    </a:solidFill>
                  </a:tcPr>
                </a:tc>
                <a:tc>
                  <a:txBody>
                    <a:bodyPr/>
                    <a:lstStyle/>
                    <a:p>
                      <a:pPr algn="ctr" rtl="0" fontAlgn="b"/>
                      <a:r>
                        <a:rPr lang="en-US" sz="1800" b="0" dirty="0">
                          <a:effectLst/>
                          <a:latin typeface="Corbel" panose="020B0503020204020204" pitchFamily="34" charset="0"/>
                          <a:cs typeface="Calibri" panose="020F0502020204030204" pitchFamily="34" charset="0"/>
                        </a:rPr>
                        <a:t>7</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en-US" sz="1800" b="0">
                          <a:effectLst/>
                          <a:latin typeface="Corbel" panose="020B0503020204020204" pitchFamily="34" charset="0"/>
                          <a:cs typeface="Calibri" panose="020F0502020204030204" pitchFamily="34" charset="0"/>
                        </a:rPr>
                        <a:t>54</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603676851"/>
                  </a:ext>
                </a:extLst>
              </a:tr>
              <a:tr h="187743">
                <a:tc>
                  <a:txBody>
                    <a:bodyPr/>
                    <a:lstStyle/>
                    <a:p>
                      <a:pPr algn="l" rtl="0" fontAlgn="b"/>
                      <a:r>
                        <a:rPr lang="en-US" sz="1800" b="0" dirty="0">
                          <a:solidFill>
                            <a:srgbClr val="222222"/>
                          </a:solidFill>
                          <a:effectLst/>
                          <a:latin typeface="Corbel" panose="020B0503020204020204" pitchFamily="34" charset="0"/>
                          <a:cs typeface="Calibri" panose="020F0502020204030204" pitchFamily="34" charset="0"/>
                        </a:rPr>
                        <a:t>T5 (</a:t>
                      </a:r>
                      <a:r>
                        <a:rPr lang="en-US" sz="1800" b="0" dirty="0" err="1">
                          <a:solidFill>
                            <a:srgbClr val="222222"/>
                          </a:solidFill>
                          <a:effectLst/>
                          <a:latin typeface="Corbel" panose="020B0503020204020204" pitchFamily="34" charset="0"/>
                          <a:cs typeface="Calibri" panose="020F0502020204030204" pitchFamily="34" charset="0"/>
                        </a:rPr>
                        <a:t>BoolQ</a:t>
                      </a:r>
                      <a:r>
                        <a:rPr lang="en-US" sz="1800" b="0" dirty="0">
                          <a:solidFill>
                            <a:srgbClr val="222222"/>
                          </a:solidFill>
                          <a:effectLst/>
                          <a:latin typeface="Corbel" panose="020B0503020204020204" pitchFamily="34" charset="0"/>
                          <a:cs typeface="Calibri" panose="020F0502020204030204" pitchFamily="34" charset="0"/>
                        </a:rPr>
                        <a:t>)</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2CC"/>
                    </a:solidFill>
                  </a:tcPr>
                </a:tc>
                <a:tc>
                  <a:txBody>
                    <a:bodyPr/>
                    <a:lstStyle/>
                    <a:p>
                      <a:pPr algn="ctr" rtl="0" fontAlgn="b"/>
                      <a:r>
                        <a:rPr lang="en-US" sz="1800" b="0" dirty="0">
                          <a:effectLst/>
                          <a:latin typeface="Corbel" panose="020B0503020204020204" pitchFamily="34" charset="0"/>
                          <a:cs typeface="Calibri" panose="020F0502020204030204" pitchFamily="34" charset="0"/>
                        </a:rPr>
                        <a:t>4</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en-US" sz="1800" b="0" dirty="0">
                          <a:effectLst/>
                          <a:latin typeface="Corbel" panose="020B0503020204020204" pitchFamily="34" charset="0"/>
                          <a:cs typeface="Calibri" panose="020F0502020204030204" pitchFamily="34" charset="0"/>
                        </a:rPr>
                        <a:t>22</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en-US" sz="1800" b="1" dirty="0">
                          <a:effectLst/>
                          <a:latin typeface="Corbel" panose="020B0503020204020204" pitchFamily="34" charset="0"/>
                          <a:cs typeface="Calibri" panose="020F0502020204030204" pitchFamily="34" charset="0"/>
                        </a:rPr>
                        <a:t>90</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D9D9D9"/>
                    </a:solidFill>
                  </a:tcPr>
                </a:tc>
                <a:tc>
                  <a:txBody>
                    <a:bodyPr/>
                    <a:lstStyle/>
                    <a:p>
                      <a:pPr algn="ctr" rtl="0" fontAlgn="b"/>
                      <a:r>
                        <a:rPr lang="en-US" sz="1800" b="0">
                          <a:effectLst/>
                          <a:latin typeface="Corbel" panose="020B0503020204020204" pitchFamily="34" charset="0"/>
                          <a:cs typeface="Calibri" panose="020F0502020204030204" pitchFamily="34" charset="0"/>
                        </a:rPr>
                        <a:t>0</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284548450"/>
                  </a:ext>
                </a:extLst>
              </a:tr>
              <a:tr h="187743">
                <a:tc>
                  <a:txBody>
                    <a:bodyPr/>
                    <a:lstStyle/>
                    <a:p>
                      <a:pPr algn="l" rtl="0" fontAlgn="b"/>
                      <a:r>
                        <a:rPr lang="en-US" sz="1800" b="0" dirty="0">
                          <a:solidFill>
                            <a:srgbClr val="222222"/>
                          </a:solidFill>
                          <a:effectLst/>
                          <a:latin typeface="Corbel" panose="020B0503020204020204" pitchFamily="34" charset="0"/>
                          <a:cs typeface="Calibri" panose="020F0502020204030204" pitchFamily="34" charset="0"/>
                        </a:rPr>
                        <a:t>T5 (</a:t>
                      </a:r>
                      <a:r>
                        <a:rPr lang="en-US" sz="1800" b="0" dirty="0" err="1">
                          <a:solidFill>
                            <a:srgbClr val="222222"/>
                          </a:solidFill>
                          <a:effectLst/>
                          <a:latin typeface="Corbel" panose="020B0503020204020204" pitchFamily="34" charset="0"/>
                          <a:cs typeface="Calibri" panose="020F0502020204030204" pitchFamily="34" charset="0"/>
                        </a:rPr>
                        <a:t>NarQA</a:t>
                      </a:r>
                      <a:r>
                        <a:rPr lang="en-US" sz="1800" b="0" dirty="0">
                          <a:solidFill>
                            <a:srgbClr val="222222"/>
                          </a:solidFill>
                          <a:effectLst/>
                          <a:latin typeface="Corbel" panose="020B0503020204020204" pitchFamily="34" charset="0"/>
                          <a:cs typeface="Calibri" panose="020F0502020204030204" pitchFamily="34" charset="0"/>
                        </a:rPr>
                        <a:t>)</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2CC"/>
                    </a:solidFill>
                  </a:tcPr>
                </a:tc>
                <a:tc>
                  <a:txBody>
                    <a:bodyPr/>
                    <a:lstStyle/>
                    <a:p>
                      <a:pPr algn="ctr" rtl="0" fontAlgn="b"/>
                      <a:r>
                        <a:rPr lang="en-US" sz="1800" b="0">
                          <a:effectLst/>
                          <a:latin typeface="Corbel" panose="020B0503020204020204" pitchFamily="34" charset="0"/>
                          <a:cs typeface="Calibri" panose="020F0502020204030204" pitchFamily="34" charset="0"/>
                        </a:rPr>
                        <a:t>45</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en-US" sz="1800" b="0">
                          <a:effectLst/>
                          <a:latin typeface="Corbel" panose="020B0503020204020204" pitchFamily="34" charset="0"/>
                          <a:cs typeface="Calibri" panose="020F0502020204030204" pitchFamily="34" charset="0"/>
                        </a:rPr>
                        <a:t>48</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en-US" sz="1800" b="0" dirty="0">
                          <a:effectLst/>
                          <a:latin typeface="Corbel" panose="020B0503020204020204" pitchFamily="34" charset="0"/>
                          <a:cs typeface="Calibri" panose="020F0502020204030204" pitchFamily="34" charset="0"/>
                        </a:rPr>
                        <a:t>47</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en-US" sz="1800" b="1" dirty="0">
                          <a:effectLst/>
                          <a:latin typeface="Corbel" panose="020B0503020204020204" pitchFamily="34" charset="0"/>
                          <a:cs typeface="Calibri" panose="020F0502020204030204" pitchFamily="34" charset="0"/>
                        </a:rPr>
                        <a:t>65</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D9D9D9"/>
                    </a:solidFill>
                  </a:tcPr>
                </a:tc>
                <a:extLst>
                  <a:ext uri="{0D108BD9-81ED-4DB2-BD59-A6C34878D82A}">
                    <a16:rowId xmlns:a16="http://schemas.microsoft.com/office/drawing/2014/main" val="4020083447"/>
                  </a:ext>
                </a:extLst>
              </a:tr>
              <a:tr h="187743">
                <a:tc>
                  <a:txBody>
                    <a:bodyPr/>
                    <a:lstStyle/>
                    <a:p>
                      <a:pPr algn="l" rtl="0" fontAlgn="b"/>
                      <a:r>
                        <a:rPr lang="en-US" sz="1800" b="0" dirty="0" err="1">
                          <a:solidFill>
                            <a:srgbClr val="222222"/>
                          </a:solidFill>
                          <a:effectLst/>
                          <a:latin typeface="Corbel" panose="020B0503020204020204" pitchFamily="34" charset="0"/>
                          <a:cs typeface="Calibri" panose="020F0502020204030204" pitchFamily="34" charset="0"/>
                        </a:rPr>
                        <a:t>UnifiedQA</a:t>
                      </a:r>
                      <a:endParaRPr lang="en-US" sz="1800" b="0" dirty="0">
                        <a:solidFill>
                          <a:srgbClr val="222222"/>
                        </a:solidFill>
                        <a:effectLst/>
                        <a:latin typeface="Corbel" panose="020B0503020204020204" pitchFamily="34" charset="0"/>
                        <a:cs typeface="Calibri" panose="020F0502020204030204" pitchFamily="34" charset="0"/>
                      </a:endParaRP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B6D7A8"/>
                    </a:solidFill>
                  </a:tcPr>
                </a:tc>
                <a:tc>
                  <a:txBody>
                    <a:bodyPr/>
                    <a:lstStyle/>
                    <a:p>
                      <a:pPr algn="ctr" rtl="0" fontAlgn="b"/>
                      <a:r>
                        <a:rPr lang="en-US" sz="1800" b="0" dirty="0">
                          <a:effectLst/>
                          <a:latin typeface="Corbel" panose="020B0503020204020204" pitchFamily="34" charset="0"/>
                          <a:cs typeface="Calibri" panose="020F0502020204030204" pitchFamily="34" charset="0"/>
                        </a:rPr>
                        <a:t>90</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D9EAD3"/>
                    </a:solidFill>
                  </a:tcPr>
                </a:tc>
                <a:tc>
                  <a:txBody>
                    <a:bodyPr/>
                    <a:lstStyle/>
                    <a:p>
                      <a:pPr algn="ctr" rtl="0" fontAlgn="b"/>
                      <a:r>
                        <a:rPr lang="en-US" sz="1800" b="1">
                          <a:effectLst/>
                          <a:latin typeface="Corbel" panose="020B0503020204020204" pitchFamily="34" charset="0"/>
                          <a:cs typeface="Calibri" panose="020F0502020204030204" pitchFamily="34" charset="0"/>
                        </a:rPr>
                        <a:t>87</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D9EAD3"/>
                    </a:solidFill>
                  </a:tcPr>
                </a:tc>
                <a:tc>
                  <a:txBody>
                    <a:bodyPr/>
                    <a:lstStyle/>
                    <a:p>
                      <a:pPr algn="ctr" rtl="0" fontAlgn="b"/>
                      <a:r>
                        <a:rPr lang="en-US" sz="1800" b="1" dirty="0">
                          <a:effectLst/>
                          <a:latin typeface="Corbel" panose="020B0503020204020204" pitchFamily="34" charset="0"/>
                          <a:cs typeface="Calibri" panose="020F0502020204030204" pitchFamily="34" charset="0"/>
                        </a:rPr>
                        <a:t>90</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D9EAD3"/>
                    </a:solidFill>
                  </a:tcPr>
                </a:tc>
                <a:tc>
                  <a:txBody>
                    <a:bodyPr/>
                    <a:lstStyle/>
                    <a:p>
                      <a:pPr algn="ctr" rtl="0" fontAlgn="b"/>
                      <a:r>
                        <a:rPr lang="en-US" sz="1800" b="1" dirty="0">
                          <a:effectLst/>
                          <a:latin typeface="Corbel" panose="020B0503020204020204" pitchFamily="34" charset="0"/>
                          <a:cs typeface="Calibri" panose="020F0502020204030204" pitchFamily="34" charset="0"/>
                        </a:rPr>
                        <a:t>65</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D9EAD3"/>
                    </a:solidFill>
                  </a:tcPr>
                </a:tc>
                <a:extLst>
                  <a:ext uri="{0D108BD9-81ED-4DB2-BD59-A6C34878D82A}">
                    <a16:rowId xmlns:a16="http://schemas.microsoft.com/office/drawing/2014/main" val="2644663707"/>
                  </a:ext>
                </a:extLst>
              </a:tr>
            </a:tbl>
          </a:graphicData>
        </a:graphic>
      </p:graphicFrame>
      <p:graphicFrame>
        <p:nvGraphicFramePr>
          <p:cNvPr id="7" name="Chart 6">
            <a:extLst>
              <a:ext uri="{FF2B5EF4-FFF2-40B4-BE49-F238E27FC236}">
                <a16:creationId xmlns:a16="http://schemas.microsoft.com/office/drawing/2014/main" id="{9D1E6409-8C35-F740-A858-629B38CB23F5}"/>
              </a:ext>
            </a:extLst>
          </p:cNvPr>
          <p:cNvGraphicFramePr>
            <a:graphicFrameLocks/>
          </p:cNvGraphicFramePr>
          <p:nvPr>
            <p:extLst>
              <p:ext uri="{D42A27DB-BD31-4B8C-83A1-F6EECF244321}">
                <p14:modId xmlns:p14="http://schemas.microsoft.com/office/powerpoint/2010/main" val="2296786583"/>
              </p:ext>
            </p:extLst>
          </p:nvPr>
        </p:nvGraphicFramePr>
        <p:xfrm>
          <a:off x="5530473" y="2174489"/>
          <a:ext cx="5912536" cy="3479824"/>
        </p:xfrm>
        <a:graphic>
          <a:graphicData uri="http://schemas.openxmlformats.org/drawingml/2006/chart">
            <c:chart xmlns:c="http://schemas.openxmlformats.org/drawingml/2006/chart" xmlns:r="http://schemas.openxmlformats.org/officeDocument/2006/relationships" r:id="rId3"/>
          </a:graphicData>
        </a:graphic>
      </p:graphicFrame>
      <p:sp>
        <p:nvSpPr>
          <p:cNvPr id="8" name="Left Brace 7">
            <a:extLst>
              <a:ext uri="{FF2B5EF4-FFF2-40B4-BE49-F238E27FC236}">
                <a16:creationId xmlns:a16="http://schemas.microsoft.com/office/drawing/2014/main" id="{4EBF1083-9587-F541-851D-6D1DD80FE0DC}"/>
              </a:ext>
            </a:extLst>
          </p:cNvPr>
          <p:cNvSpPr/>
          <p:nvPr/>
        </p:nvSpPr>
        <p:spPr>
          <a:xfrm rot="5400000">
            <a:off x="3545623" y="1082278"/>
            <a:ext cx="272142" cy="2977242"/>
          </a:xfrm>
          <a:prstGeom prst="leftBrace">
            <a:avLst>
              <a:gd name="adj1" fmla="val 132333"/>
              <a:gd name="adj2" fmla="val 50000"/>
            </a:avLst>
          </a:pr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TextBox 8">
            <a:extLst>
              <a:ext uri="{FF2B5EF4-FFF2-40B4-BE49-F238E27FC236}">
                <a16:creationId xmlns:a16="http://schemas.microsoft.com/office/drawing/2014/main" id="{7922FA4D-15AB-F54C-A6A5-56359A3F391D}"/>
              </a:ext>
            </a:extLst>
          </p:cNvPr>
          <p:cNvSpPr txBox="1"/>
          <p:nvPr/>
        </p:nvSpPr>
        <p:spPr>
          <a:xfrm>
            <a:off x="2231174" y="2083826"/>
            <a:ext cx="2884714" cy="369332"/>
          </a:xfrm>
          <a:prstGeom prst="rect">
            <a:avLst/>
          </a:prstGeom>
          <a:solidFill>
            <a:schemeClr val="bg1"/>
          </a:solidFill>
        </p:spPr>
        <p:txBody>
          <a:bodyPr wrap="square" rtlCol="0">
            <a:spAutoFit/>
          </a:bodyPr>
          <a:lstStyle/>
          <a:p>
            <a:pPr algn="ctr"/>
            <a:r>
              <a:rPr lang="en-US" dirty="0">
                <a:solidFill>
                  <a:srgbClr val="FF0000"/>
                </a:solidFill>
              </a:rPr>
              <a:t>evaluation sets</a:t>
            </a:r>
          </a:p>
        </p:txBody>
      </p:sp>
      <p:sp>
        <p:nvSpPr>
          <p:cNvPr id="10" name="Slide Number Placeholder 9">
            <a:extLst>
              <a:ext uri="{FF2B5EF4-FFF2-40B4-BE49-F238E27FC236}">
                <a16:creationId xmlns:a16="http://schemas.microsoft.com/office/drawing/2014/main" id="{9617D96A-75B7-0849-9A9E-926915C5398D}"/>
              </a:ext>
            </a:extLst>
          </p:cNvPr>
          <p:cNvSpPr>
            <a:spLocks noGrp="1"/>
          </p:cNvSpPr>
          <p:nvPr>
            <p:ph type="sldNum" sz="quarter" idx="10"/>
          </p:nvPr>
        </p:nvSpPr>
        <p:spPr/>
        <p:txBody>
          <a:bodyPr/>
          <a:lstStyle/>
          <a:p>
            <a:pPr>
              <a:defRPr/>
            </a:pPr>
            <a:fld id="{0121240C-47AF-2F4D-83B3-CC3EDF50F794}" type="slidenum">
              <a:rPr lang="en-US" smtClean="0"/>
              <a:pPr>
                <a:defRPr/>
              </a:pPr>
              <a:t>25</a:t>
            </a:fld>
            <a:endParaRPr lang="en-US" dirty="0"/>
          </a:p>
        </p:txBody>
      </p:sp>
    </p:spTree>
    <p:extLst>
      <p:ext uri="{BB962C8B-B14F-4D97-AF65-F5344CB8AC3E}">
        <p14:creationId xmlns:p14="http://schemas.microsoft.com/office/powerpoint/2010/main" val="1419341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8" end="8"/>
                                            </p:txEl>
                                          </p:spTgt>
                                        </p:tgtEl>
                                        <p:attrNameLst>
                                          <p:attrName>style.visibility</p:attrName>
                                        </p:attrNameLst>
                                      </p:cBhvr>
                                      <p:to>
                                        <p:strVal val="visible"/>
                                      </p:to>
                                    </p:set>
                                    <p:animEffect transition="in" filter="fade">
                                      <p:cBhvr>
                                        <p:cTn id="12" dur="500"/>
                                        <p:tgtEl>
                                          <p:spTgt spid="6">
                                            <p:txEl>
                                              <p:pRg st="8" end="8"/>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AsOne/>
      </p:bldGraphic>
      <p:bldP spid="8" grpId="0" animBg="1"/>
      <p:bldP spid="9"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47394C-FDF4-084A-831B-49A65CD8576D}"/>
              </a:ext>
            </a:extLst>
          </p:cNvPr>
          <p:cNvSpPr>
            <a:spLocks noGrp="1"/>
          </p:cNvSpPr>
          <p:nvPr>
            <p:ph type="title"/>
          </p:nvPr>
        </p:nvSpPr>
        <p:spPr/>
        <p:txBody>
          <a:bodyPr/>
          <a:lstStyle/>
          <a:p>
            <a:r>
              <a:rPr lang="en-US" dirty="0"/>
              <a:t>Intuition #2: Unseen Datasets</a:t>
            </a:r>
          </a:p>
        </p:txBody>
      </p:sp>
      <p:sp>
        <p:nvSpPr>
          <p:cNvPr id="6" name="Content Placeholder 5">
            <a:extLst>
              <a:ext uri="{FF2B5EF4-FFF2-40B4-BE49-F238E27FC236}">
                <a16:creationId xmlns:a16="http://schemas.microsoft.com/office/drawing/2014/main" id="{DB5E7C02-249E-9746-AEF1-FD4D6B4CF629}"/>
              </a:ext>
            </a:extLst>
          </p:cNvPr>
          <p:cNvSpPr>
            <a:spLocks noGrp="1"/>
          </p:cNvSpPr>
          <p:nvPr>
            <p:ph idx="1"/>
          </p:nvPr>
        </p:nvSpPr>
        <p:spPr>
          <a:xfrm>
            <a:off x="838200" y="1694611"/>
            <a:ext cx="10515600" cy="4482351"/>
          </a:xfrm>
        </p:spPr>
        <p:txBody>
          <a:bodyPr/>
          <a:lstStyle/>
          <a:p>
            <a:r>
              <a:rPr lang="en-US" dirty="0"/>
              <a:t>Does </a:t>
            </a:r>
            <a:r>
              <a:rPr lang="en-US" dirty="0" err="1"/>
              <a:t>UnifiedQA</a:t>
            </a:r>
            <a:r>
              <a:rPr lang="en-US" dirty="0"/>
              <a:t> generalizes well to unseen datasets?</a:t>
            </a:r>
          </a:p>
          <a:p>
            <a:endParaRPr lang="en-US" dirty="0"/>
          </a:p>
          <a:p>
            <a:endParaRPr lang="en-US" dirty="0"/>
          </a:p>
          <a:p>
            <a:endParaRPr lang="en-US" dirty="0"/>
          </a:p>
          <a:p>
            <a:endParaRPr lang="en-US" dirty="0"/>
          </a:p>
          <a:p>
            <a:endParaRPr lang="en-US" dirty="0"/>
          </a:p>
          <a:p>
            <a:pPr marL="0" indent="0">
              <a:buNone/>
            </a:pPr>
            <a:endParaRPr lang="en-US" dirty="0"/>
          </a:p>
          <a:p>
            <a:r>
              <a:rPr lang="en-US" dirty="0"/>
              <a:t>On average, </a:t>
            </a:r>
            <a:r>
              <a:rPr lang="en-US" dirty="0" err="1"/>
              <a:t>UnifiedQA</a:t>
            </a:r>
            <a:r>
              <a:rPr lang="en-US" dirty="0"/>
              <a:t> shows much stronger generalization across a wide range of datasets. </a:t>
            </a:r>
          </a:p>
          <a:p>
            <a:endParaRPr lang="en-US" dirty="0"/>
          </a:p>
        </p:txBody>
      </p:sp>
      <p:graphicFrame>
        <p:nvGraphicFramePr>
          <p:cNvPr id="5" name="Table 4">
            <a:extLst>
              <a:ext uri="{FF2B5EF4-FFF2-40B4-BE49-F238E27FC236}">
                <a16:creationId xmlns:a16="http://schemas.microsoft.com/office/drawing/2014/main" id="{56CBF399-70FE-CF46-9715-574BC4B6C0CF}"/>
              </a:ext>
            </a:extLst>
          </p:cNvPr>
          <p:cNvGraphicFramePr>
            <a:graphicFrameLocks noGrp="1"/>
          </p:cNvGraphicFramePr>
          <p:nvPr>
            <p:extLst>
              <p:ext uri="{D42A27DB-BD31-4B8C-83A1-F6EECF244321}">
                <p14:modId xmlns:p14="http://schemas.microsoft.com/office/powerpoint/2010/main" val="690287271"/>
              </p:ext>
            </p:extLst>
          </p:nvPr>
        </p:nvGraphicFramePr>
        <p:xfrm>
          <a:off x="1725899" y="2697289"/>
          <a:ext cx="9587680" cy="2087880"/>
        </p:xfrm>
        <a:graphic>
          <a:graphicData uri="http://schemas.openxmlformats.org/drawingml/2006/table">
            <a:tbl>
              <a:tblPr/>
              <a:tblGrid>
                <a:gridCol w="1587363">
                  <a:extLst>
                    <a:ext uri="{9D8B030D-6E8A-4147-A177-3AD203B41FA5}">
                      <a16:colId xmlns:a16="http://schemas.microsoft.com/office/drawing/2014/main" val="3575883437"/>
                    </a:ext>
                  </a:extLst>
                </a:gridCol>
                <a:gridCol w="920672">
                  <a:extLst>
                    <a:ext uri="{9D8B030D-6E8A-4147-A177-3AD203B41FA5}">
                      <a16:colId xmlns:a16="http://schemas.microsoft.com/office/drawing/2014/main" val="1228774289"/>
                    </a:ext>
                  </a:extLst>
                </a:gridCol>
                <a:gridCol w="825429">
                  <a:extLst>
                    <a:ext uri="{9D8B030D-6E8A-4147-A177-3AD203B41FA5}">
                      <a16:colId xmlns:a16="http://schemas.microsoft.com/office/drawing/2014/main" val="2612470897"/>
                    </a:ext>
                  </a:extLst>
                </a:gridCol>
                <a:gridCol w="730187">
                  <a:extLst>
                    <a:ext uri="{9D8B030D-6E8A-4147-A177-3AD203B41FA5}">
                      <a16:colId xmlns:a16="http://schemas.microsoft.com/office/drawing/2014/main" val="3593292304"/>
                    </a:ext>
                  </a:extLst>
                </a:gridCol>
                <a:gridCol w="1031787">
                  <a:extLst>
                    <a:ext uri="{9D8B030D-6E8A-4147-A177-3AD203B41FA5}">
                      <a16:colId xmlns:a16="http://schemas.microsoft.com/office/drawing/2014/main" val="3915891065"/>
                    </a:ext>
                  </a:extLst>
                </a:gridCol>
                <a:gridCol w="730187">
                  <a:extLst>
                    <a:ext uri="{9D8B030D-6E8A-4147-A177-3AD203B41FA5}">
                      <a16:colId xmlns:a16="http://schemas.microsoft.com/office/drawing/2014/main" val="4125439493"/>
                    </a:ext>
                  </a:extLst>
                </a:gridCol>
                <a:gridCol w="1047661">
                  <a:extLst>
                    <a:ext uri="{9D8B030D-6E8A-4147-A177-3AD203B41FA5}">
                      <a16:colId xmlns:a16="http://schemas.microsoft.com/office/drawing/2014/main" val="2091465857"/>
                    </a:ext>
                  </a:extLst>
                </a:gridCol>
                <a:gridCol w="1047661">
                  <a:extLst>
                    <a:ext uri="{9D8B030D-6E8A-4147-A177-3AD203B41FA5}">
                      <a16:colId xmlns:a16="http://schemas.microsoft.com/office/drawing/2014/main" val="2550543680"/>
                    </a:ext>
                  </a:extLst>
                </a:gridCol>
                <a:gridCol w="984166">
                  <a:extLst>
                    <a:ext uri="{9D8B030D-6E8A-4147-A177-3AD203B41FA5}">
                      <a16:colId xmlns:a16="http://schemas.microsoft.com/office/drawing/2014/main" val="992154034"/>
                    </a:ext>
                  </a:extLst>
                </a:gridCol>
                <a:gridCol w="682567">
                  <a:extLst>
                    <a:ext uri="{9D8B030D-6E8A-4147-A177-3AD203B41FA5}">
                      <a16:colId xmlns:a16="http://schemas.microsoft.com/office/drawing/2014/main" val="3738857209"/>
                    </a:ext>
                  </a:extLst>
                </a:gridCol>
              </a:tblGrid>
              <a:tr h="407277">
                <a:tc>
                  <a:txBody>
                    <a:bodyPr/>
                    <a:lstStyle/>
                    <a:p>
                      <a:pPr rtl="0" fontAlgn="ctr"/>
                      <a:endParaRPr lang="en-US" dirty="0">
                        <a:solidFill>
                          <a:schemeClr val="tx1">
                            <a:lumMod val="50000"/>
                          </a:schemeClr>
                        </a:solidFill>
                        <a:effectLst/>
                        <a:latin typeface="Corbel" panose="020B0503020204020204" pitchFamily="34" charset="0"/>
                      </a:endParaRP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ctr"/>
                      <a:r>
                        <a:rPr lang="en-US" sz="1600" b="0" dirty="0" err="1">
                          <a:solidFill>
                            <a:schemeClr val="tx1">
                              <a:lumMod val="50000"/>
                            </a:schemeClr>
                          </a:solidFill>
                          <a:effectLst/>
                          <a:latin typeface="Corbel" panose="020B0503020204020204" pitchFamily="34" charset="0"/>
                        </a:rPr>
                        <a:t>NewsQA</a:t>
                      </a:r>
                      <a:endParaRPr lang="en-US" sz="1600" b="0" dirty="0">
                        <a:solidFill>
                          <a:schemeClr val="tx1">
                            <a:lumMod val="50000"/>
                          </a:schemeClr>
                        </a:solidFill>
                        <a:effectLst/>
                        <a:latin typeface="Corbel" panose="020B0503020204020204" pitchFamily="34" charset="0"/>
                      </a:endParaRP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C9DAF8"/>
                    </a:solidFill>
                  </a:tcPr>
                </a:tc>
                <a:tc>
                  <a:txBody>
                    <a:bodyPr/>
                    <a:lstStyle/>
                    <a:p>
                      <a:pPr algn="ctr" rtl="0" fontAlgn="ctr"/>
                      <a:r>
                        <a:rPr lang="en-US" sz="1600" b="0" dirty="0" err="1">
                          <a:solidFill>
                            <a:schemeClr val="tx1">
                              <a:lumMod val="50000"/>
                            </a:schemeClr>
                          </a:solidFill>
                          <a:effectLst/>
                          <a:latin typeface="Corbel" panose="020B0503020204020204" pitchFamily="34" charset="0"/>
                        </a:rPr>
                        <a:t>Quoref</a:t>
                      </a:r>
                      <a:endParaRPr lang="en-US" sz="1600" b="0" dirty="0">
                        <a:solidFill>
                          <a:schemeClr val="tx1">
                            <a:lumMod val="50000"/>
                          </a:schemeClr>
                        </a:solidFill>
                        <a:effectLst/>
                        <a:latin typeface="Corbel" panose="020B0503020204020204" pitchFamily="34" charset="0"/>
                      </a:endParaRP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C9DAF8"/>
                    </a:solidFill>
                  </a:tcPr>
                </a:tc>
                <a:tc>
                  <a:txBody>
                    <a:bodyPr/>
                    <a:lstStyle/>
                    <a:p>
                      <a:pPr algn="ctr" rtl="0" fontAlgn="ctr"/>
                      <a:r>
                        <a:rPr lang="en-US" sz="1600" b="0" dirty="0">
                          <a:solidFill>
                            <a:schemeClr val="tx1">
                              <a:lumMod val="50000"/>
                            </a:schemeClr>
                          </a:solidFill>
                          <a:effectLst/>
                          <a:latin typeface="Corbel" panose="020B0503020204020204" pitchFamily="34" charset="0"/>
                        </a:rPr>
                        <a:t>DROP</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4CCCC"/>
                    </a:solidFill>
                  </a:tcPr>
                </a:tc>
                <a:tc>
                  <a:txBody>
                    <a:bodyPr/>
                    <a:lstStyle/>
                    <a:p>
                      <a:pPr algn="ctr" rtl="0" fontAlgn="ctr"/>
                      <a:r>
                        <a:rPr lang="en-US" sz="1600" b="0" dirty="0">
                          <a:solidFill>
                            <a:schemeClr val="tx1">
                              <a:lumMod val="50000"/>
                            </a:schemeClr>
                          </a:solidFill>
                          <a:effectLst/>
                          <a:latin typeface="Corbel" panose="020B0503020204020204" pitchFamily="34" charset="0"/>
                        </a:rPr>
                        <a:t>DROP-CS</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4CCCC"/>
                    </a:solidFill>
                  </a:tcPr>
                </a:tc>
                <a:tc>
                  <a:txBody>
                    <a:bodyPr/>
                    <a:lstStyle/>
                    <a:p>
                      <a:pPr algn="ctr" rtl="0" fontAlgn="ctr"/>
                      <a:r>
                        <a:rPr lang="en-US" sz="1600" b="0" dirty="0">
                          <a:solidFill>
                            <a:schemeClr val="tx1">
                              <a:lumMod val="50000"/>
                            </a:schemeClr>
                          </a:solidFill>
                          <a:effectLst/>
                          <a:latin typeface="Corbel" panose="020B0503020204020204" pitchFamily="34" charset="0"/>
                        </a:rPr>
                        <a:t>QASC</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D9D2E9"/>
                    </a:solidFill>
                  </a:tcPr>
                </a:tc>
                <a:tc>
                  <a:txBody>
                    <a:bodyPr/>
                    <a:lstStyle/>
                    <a:p>
                      <a:pPr algn="ctr" rtl="0" fontAlgn="ctr"/>
                      <a:r>
                        <a:rPr lang="en-US" sz="1600" b="0" dirty="0" err="1">
                          <a:solidFill>
                            <a:schemeClr val="tx1">
                              <a:lumMod val="50000"/>
                            </a:schemeClr>
                          </a:solidFill>
                          <a:effectLst/>
                          <a:latin typeface="Corbel" panose="020B0503020204020204" pitchFamily="34" charset="0"/>
                        </a:rPr>
                        <a:t>CommonsenseQA</a:t>
                      </a:r>
                      <a:endParaRPr lang="en-US" sz="1600" b="0" dirty="0">
                        <a:solidFill>
                          <a:schemeClr val="tx1">
                            <a:lumMod val="50000"/>
                          </a:schemeClr>
                        </a:solidFill>
                        <a:effectLst/>
                        <a:latin typeface="Corbel" panose="020B0503020204020204" pitchFamily="34" charset="0"/>
                      </a:endParaRP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D9D2E9"/>
                    </a:solidFill>
                  </a:tcPr>
                </a:tc>
                <a:tc>
                  <a:txBody>
                    <a:bodyPr/>
                    <a:lstStyle/>
                    <a:p>
                      <a:pPr algn="ctr" rtl="0" fontAlgn="ctr"/>
                      <a:r>
                        <a:rPr lang="en-US" sz="1600" b="0" dirty="0">
                          <a:solidFill>
                            <a:schemeClr val="tx1">
                              <a:lumMod val="50000"/>
                            </a:schemeClr>
                          </a:solidFill>
                          <a:effectLst/>
                          <a:latin typeface="Corbel" panose="020B0503020204020204" pitchFamily="34" charset="0"/>
                        </a:rPr>
                        <a:t>NP-</a:t>
                      </a:r>
                      <a:r>
                        <a:rPr lang="en-US" sz="1600" b="0" dirty="0" err="1">
                          <a:solidFill>
                            <a:schemeClr val="tx1">
                              <a:lumMod val="50000"/>
                            </a:schemeClr>
                          </a:solidFill>
                          <a:effectLst/>
                          <a:latin typeface="Corbel" panose="020B0503020204020204" pitchFamily="34" charset="0"/>
                        </a:rPr>
                        <a:t>BoolQ</a:t>
                      </a:r>
                      <a:endParaRPr lang="en-US" sz="1600" b="0" dirty="0">
                        <a:solidFill>
                          <a:schemeClr val="tx1">
                            <a:lumMod val="50000"/>
                          </a:schemeClr>
                        </a:solidFill>
                        <a:effectLst/>
                        <a:latin typeface="Corbel" panose="020B0503020204020204" pitchFamily="34" charset="0"/>
                      </a:endParaRP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D9EAD3"/>
                    </a:solidFill>
                  </a:tcPr>
                </a:tc>
                <a:tc>
                  <a:txBody>
                    <a:bodyPr/>
                    <a:lstStyle/>
                    <a:p>
                      <a:pPr algn="ctr" rtl="0" fontAlgn="ctr"/>
                      <a:r>
                        <a:rPr lang="en-US" sz="1600" b="0" dirty="0" err="1">
                          <a:solidFill>
                            <a:schemeClr val="tx1">
                              <a:lumMod val="50000"/>
                            </a:schemeClr>
                          </a:solidFill>
                          <a:effectLst/>
                          <a:latin typeface="Corbel" panose="020B0503020204020204" pitchFamily="34" charset="0"/>
                        </a:rPr>
                        <a:t>BoolQ</a:t>
                      </a:r>
                      <a:r>
                        <a:rPr lang="en-US" sz="1600" b="0" dirty="0">
                          <a:solidFill>
                            <a:schemeClr val="tx1">
                              <a:lumMod val="50000"/>
                            </a:schemeClr>
                          </a:solidFill>
                          <a:effectLst/>
                          <a:latin typeface="Corbel" panose="020B0503020204020204" pitchFamily="34" charset="0"/>
                        </a:rPr>
                        <a:t>-CS</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D9EAD3"/>
                    </a:solidFill>
                  </a:tcPr>
                </a:tc>
                <a:tc>
                  <a:txBody>
                    <a:bodyPr/>
                    <a:lstStyle/>
                    <a:p>
                      <a:pPr algn="ctr" rtl="0" fontAlgn="ctr"/>
                      <a:r>
                        <a:rPr lang="en-US" b="0" dirty="0">
                          <a:solidFill>
                            <a:schemeClr val="tx1">
                              <a:lumMod val="50000"/>
                            </a:schemeClr>
                          </a:solidFill>
                          <a:effectLst/>
                          <a:latin typeface="Corbel" panose="020B0503020204020204" pitchFamily="34" charset="0"/>
                        </a:rPr>
                        <a:t>Avg</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200461026"/>
                  </a:ext>
                </a:extLst>
              </a:tr>
              <a:tr h="242005">
                <a:tc>
                  <a:txBody>
                    <a:bodyPr/>
                    <a:lstStyle/>
                    <a:p>
                      <a:pPr algn="ctr" rtl="0" fontAlgn="ctr"/>
                      <a:r>
                        <a:rPr lang="en-US" b="0">
                          <a:solidFill>
                            <a:schemeClr val="tx1">
                              <a:lumMod val="50000"/>
                            </a:schemeClr>
                          </a:solidFill>
                          <a:effectLst/>
                          <a:latin typeface="Corbel" panose="020B0503020204020204" pitchFamily="34" charset="0"/>
                        </a:rPr>
                        <a:t>UnifiedQA [EX]</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C9DAF8"/>
                    </a:solidFill>
                  </a:tcPr>
                </a:tc>
                <a:tc>
                  <a:txBody>
                    <a:bodyPr/>
                    <a:lstStyle/>
                    <a:p>
                      <a:pPr algn="ctr" rtl="0" fontAlgn="ctr"/>
                      <a:r>
                        <a:rPr lang="en-US" b="0">
                          <a:solidFill>
                            <a:schemeClr val="tx1">
                              <a:lumMod val="50000"/>
                            </a:schemeClr>
                          </a:solidFill>
                          <a:effectLst/>
                          <a:latin typeface="Corbel" panose="020B0503020204020204" pitchFamily="34" charset="0"/>
                        </a:rPr>
                        <a:t>59</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C9DAF8"/>
                    </a:solidFill>
                  </a:tcPr>
                </a:tc>
                <a:tc>
                  <a:txBody>
                    <a:bodyPr/>
                    <a:lstStyle/>
                    <a:p>
                      <a:pPr algn="ctr" rtl="0" fontAlgn="ctr"/>
                      <a:r>
                        <a:rPr lang="en-US" b="0">
                          <a:solidFill>
                            <a:schemeClr val="tx1">
                              <a:lumMod val="50000"/>
                            </a:schemeClr>
                          </a:solidFill>
                          <a:effectLst/>
                          <a:latin typeface="Corbel" panose="020B0503020204020204" pitchFamily="34" charset="0"/>
                        </a:rPr>
                        <a:t>65</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C9DAF8"/>
                    </a:solidFill>
                  </a:tcPr>
                </a:tc>
                <a:tc>
                  <a:txBody>
                    <a:bodyPr/>
                    <a:lstStyle/>
                    <a:p>
                      <a:pPr algn="ctr" rtl="0" fontAlgn="ctr"/>
                      <a:r>
                        <a:rPr lang="en-US" b="0" dirty="0">
                          <a:solidFill>
                            <a:schemeClr val="tx1">
                              <a:lumMod val="50000"/>
                            </a:schemeClr>
                          </a:solidFill>
                          <a:effectLst/>
                          <a:latin typeface="Corbel" panose="020B0503020204020204" pitchFamily="34" charset="0"/>
                        </a:rPr>
                        <a:t>25</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ctr"/>
                      <a:r>
                        <a:rPr lang="en-US" b="0">
                          <a:solidFill>
                            <a:schemeClr val="tx1">
                              <a:lumMod val="50000"/>
                            </a:schemeClr>
                          </a:solidFill>
                          <a:effectLst/>
                          <a:latin typeface="Corbel" panose="020B0503020204020204" pitchFamily="34" charset="0"/>
                        </a:rPr>
                        <a:t>24</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ctr"/>
                      <a:r>
                        <a:rPr lang="en-US" b="0">
                          <a:solidFill>
                            <a:schemeClr val="tx1">
                              <a:lumMod val="50000"/>
                            </a:schemeClr>
                          </a:solidFill>
                          <a:effectLst/>
                          <a:latin typeface="Corbel" panose="020B0503020204020204" pitchFamily="34" charset="0"/>
                        </a:rPr>
                        <a:t>55</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ctr"/>
                      <a:r>
                        <a:rPr lang="en-US" b="0">
                          <a:solidFill>
                            <a:schemeClr val="tx1">
                              <a:lumMod val="50000"/>
                            </a:schemeClr>
                          </a:solidFill>
                          <a:effectLst/>
                          <a:latin typeface="Corbel" panose="020B0503020204020204" pitchFamily="34" charset="0"/>
                        </a:rPr>
                        <a:t>63</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ctr"/>
                      <a:r>
                        <a:rPr lang="en-US" b="0">
                          <a:solidFill>
                            <a:schemeClr val="tx1">
                              <a:lumMod val="50000"/>
                            </a:schemeClr>
                          </a:solidFill>
                          <a:effectLst/>
                          <a:latin typeface="Corbel" panose="020B0503020204020204" pitchFamily="34" charset="0"/>
                        </a:rPr>
                        <a:t>21</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ctr"/>
                      <a:r>
                        <a:rPr lang="en-US" b="0">
                          <a:solidFill>
                            <a:schemeClr val="tx1">
                              <a:lumMod val="50000"/>
                            </a:schemeClr>
                          </a:solidFill>
                          <a:effectLst/>
                          <a:latin typeface="Corbel" panose="020B0503020204020204" pitchFamily="34" charset="0"/>
                        </a:rPr>
                        <a:t>13</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ctr"/>
                      <a:r>
                        <a:rPr lang="en-US" b="0" dirty="0">
                          <a:solidFill>
                            <a:schemeClr val="tx1">
                              <a:lumMod val="50000"/>
                            </a:schemeClr>
                          </a:solidFill>
                          <a:effectLst/>
                          <a:latin typeface="Corbel" panose="020B0503020204020204" pitchFamily="34" charset="0"/>
                        </a:rPr>
                        <a:t>42</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CCCCCC"/>
                    </a:solidFill>
                  </a:tcPr>
                </a:tc>
                <a:extLst>
                  <a:ext uri="{0D108BD9-81ED-4DB2-BD59-A6C34878D82A}">
                    <a16:rowId xmlns:a16="http://schemas.microsoft.com/office/drawing/2014/main" val="3495722928"/>
                  </a:ext>
                </a:extLst>
              </a:tr>
              <a:tr h="242005">
                <a:tc>
                  <a:txBody>
                    <a:bodyPr/>
                    <a:lstStyle/>
                    <a:p>
                      <a:pPr algn="ctr" rtl="0" fontAlgn="ctr"/>
                      <a:r>
                        <a:rPr lang="en-US" b="0">
                          <a:solidFill>
                            <a:schemeClr val="tx1">
                              <a:lumMod val="50000"/>
                            </a:schemeClr>
                          </a:solidFill>
                          <a:effectLst/>
                          <a:latin typeface="Corbel" panose="020B0503020204020204" pitchFamily="34" charset="0"/>
                        </a:rPr>
                        <a:t>UnifiedQA [AB]</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4CCCC"/>
                    </a:solidFill>
                  </a:tcPr>
                </a:tc>
                <a:tc>
                  <a:txBody>
                    <a:bodyPr/>
                    <a:lstStyle/>
                    <a:p>
                      <a:pPr algn="ctr" rtl="0" fontAlgn="ctr"/>
                      <a:r>
                        <a:rPr lang="en-US" b="0">
                          <a:solidFill>
                            <a:schemeClr val="tx1">
                              <a:lumMod val="50000"/>
                            </a:schemeClr>
                          </a:solidFill>
                          <a:effectLst/>
                          <a:latin typeface="Corbel" panose="020B0503020204020204" pitchFamily="34" charset="0"/>
                        </a:rPr>
                        <a:t>58</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ctr"/>
                      <a:r>
                        <a:rPr lang="en-US" b="0">
                          <a:solidFill>
                            <a:schemeClr val="tx1">
                              <a:lumMod val="50000"/>
                            </a:schemeClr>
                          </a:solidFill>
                          <a:effectLst/>
                          <a:latin typeface="Corbel" panose="020B0503020204020204" pitchFamily="34" charset="0"/>
                        </a:rPr>
                        <a:t>68</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ctr"/>
                      <a:r>
                        <a:rPr lang="en-US" b="0">
                          <a:solidFill>
                            <a:schemeClr val="tx1">
                              <a:lumMod val="50000"/>
                            </a:schemeClr>
                          </a:solidFill>
                          <a:effectLst/>
                          <a:latin typeface="Corbel" panose="020B0503020204020204" pitchFamily="34" charset="0"/>
                        </a:rPr>
                        <a:t>31</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4CCCC"/>
                    </a:solidFill>
                  </a:tcPr>
                </a:tc>
                <a:tc>
                  <a:txBody>
                    <a:bodyPr/>
                    <a:lstStyle/>
                    <a:p>
                      <a:pPr algn="ctr" rtl="0" fontAlgn="ctr"/>
                      <a:r>
                        <a:rPr lang="en-US" b="0" dirty="0">
                          <a:solidFill>
                            <a:schemeClr val="tx1">
                              <a:lumMod val="50000"/>
                            </a:schemeClr>
                          </a:solidFill>
                          <a:effectLst/>
                          <a:latin typeface="Corbel" panose="020B0503020204020204" pitchFamily="34" charset="0"/>
                        </a:rPr>
                        <a:t>37</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4CCCC"/>
                    </a:solidFill>
                  </a:tcPr>
                </a:tc>
                <a:tc>
                  <a:txBody>
                    <a:bodyPr/>
                    <a:lstStyle/>
                    <a:p>
                      <a:pPr algn="ctr" rtl="0" fontAlgn="ctr"/>
                      <a:r>
                        <a:rPr lang="en-US" b="0">
                          <a:solidFill>
                            <a:schemeClr val="tx1">
                              <a:lumMod val="50000"/>
                            </a:schemeClr>
                          </a:solidFill>
                          <a:effectLst/>
                          <a:latin typeface="Corbel" panose="020B0503020204020204" pitchFamily="34" charset="0"/>
                        </a:rPr>
                        <a:t>54</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ctr"/>
                      <a:r>
                        <a:rPr lang="en-US" b="0">
                          <a:solidFill>
                            <a:schemeClr val="tx1">
                              <a:lumMod val="50000"/>
                            </a:schemeClr>
                          </a:solidFill>
                          <a:effectLst/>
                          <a:latin typeface="Corbel" panose="020B0503020204020204" pitchFamily="34" charset="0"/>
                        </a:rPr>
                        <a:t>59</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ctr"/>
                      <a:r>
                        <a:rPr lang="en-US" b="0">
                          <a:solidFill>
                            <a:schemeClr val="tx1">
                              <a:lumMod val="50000"/>
                            </a:schemeClr>
                          </a:solidFill>
                          <a:effectLst/>
                          <a:latin typeface="Corbel" panose="020B0503020204020204" pitchFamily="34" charset="0"/>
                        </a:rPr>
                        <a:t>27</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ctr"/>
                      <a:r>
                        <a:rPr lang="en-US" b="0">
                          <a:solidFill>
                            <a:schemeClr val="tx1">
                              <a:lumMod val="50000"/>
                            </a:schemeClr>
                          </a:solidFill>
                          <a:effectLst/>
                          <a:latin typeface="Corbel" panose="020B0503020204020204" pitchFamily="34" charset="0"/>
                        </a:rPr>
                        <a:t>40</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ctr"/>
                      <a:r>
                        <a:rPr lang="en-US" b="0" dirty="0">
                          <a:solidFill>
                            <a:schemeClr val="tx1">
                              <a:lumMod val="50000"/>
                            </a:schemeClr>
                          </a:solidFill>
                          <a:effectLst/>
                          <a:latin typeface="Corbel" panose="020B0503020204020204" pitchFamily="34" charset="0"/>
                        </a:rPr>
                        <a:t>48</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CCCCCC"/>
                    </a:solidFill>
                  </a:tcPr>
                </a:tc>
                <a:extLst>
                  <a:ext uri="{0D108BD9-81ED-4DB2-BD59-A6C34878D82A}">
                    <a16:rowId xmlns:a16="http://schemas.microsoft.com/office/drawing/2014/main" val="214636271"/>
                  </a:ext>
                </a:extLst>
              </a:tr>
              <a:tr h="242005">
                <a:tc>
                  <a:txBody>
                    <a:bodyPr/>
                    <a:lstStyle/>
                    <a:p>
                      <a:pPr algn="ctr" rtl="0" fontAlgn="ctr"/>
                      <a:r>
                        <a:rPr lang="en-US" b="0" dirty="0" err="1">
                          <a:solidFill>
                            <a:schemeClr val="tx1">
                              <a:lumMod val="50000"/>
                            </a:schemeClr>
                          </a:solidFill>
                          <a:effectLst/>
                          <a:latin typeface="Corbel" panose="020B0503020204020204" pitchFamily="34" charset="0"/>
                        </a:rPr>
                        <a:t>UnifiedQA</a:t>
                      </a:r>
                      <a:r>
                        <a:rPr lang="en-US" b="0" dirty="0">
                          <a:solidFill>
                            <a:schemeClr val="tx1">
                              <a:lumMod val="50000"/>
                            </a:schemeClr>
                          </a:solidFill>
                          <a:effectLst/>
                          <a:latin typeface="Corbel" panose="020B0503020204020204" pitchFamily="34" charset="0"/>
                        </a:rPr>
                        <a:t> [MC]</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D9D2E9"/>
                    </a:solidFill>
                  </a:tcPr>
                </a:tc>
                <a:tc>
                  <a:txBody>
                    <a:bodyPr/>
                    <a:lstStyle/>
                    <a:p>
                      <a:pPr algn="ctr" rtl="0" fontAlgn="ctr"/>
                      <a:r>
                        <a:rPr lang="en-US" b="0">
                          <a:solidFill>
                            <a:schemeClr val="tx1">
                              <a:lumMod val="50000"/>
                            </a:schemeClr>
                          </a:solidFill>
                          <a:effectLst/>
                          <a:latin typeface="Corbel" panose="020B0503020204020204" pitchFamily="34" charset="0"/>
                        </a:rPr>
                        <a:t>48</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ctr"/>
                      <a:r>
                        <a:rPr lang="en-US" b="1">
                          <a:solidFill>
                            <a:schemeClr val="tx1">
                              <a:lumMod val="50000"/>
                            </a:schemeClr>
                          </a:solidFill>
                          <a:effectLst/>
                          <a:latin typeface="Corbel" panose="020B0503020204020204" pitchFamily="34" charset="0"/>
                        </a:rPr>
                        <a:t>68</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ctr"/>
                      <a:r>
                        <a:rPr lang="en-US" b="0">
                          <a:solidFill>
                            <a:schemeClr val="tx1">
                              <a:lumMod val="50000"/>
                            </a:schemeClr>
                          </a:solidFill>
                          <a:effectLst/>
                          <a:latin typeface="Corbel" panose="020B0503020204020204" pitchFamily="34" charset="0"/>
                        </a:rPr>
                        <a:t>29</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ctr"/>
                      <a:r>
                        <a:rPr lang="en-US" b="0">
                          <a:solidFill>
                            <a:schemeClr val="tx1">
                              <a:lumMod val="50000"/>
                            </a:schemeClr>
                          </a:solidFill>
                          <a:effectLst/>
                          <a:latin typeface="Corbel" panose="020B0503020204020204" pitchFamily="34" charset="0"/>
                        </a:rPr>
                        <a:t>37</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ctr"/>
                      <a:r>
                        <a:rPr lang="en-US" b="0">
                          <a:solidFill>
                            <a:schemeClr val="tx1">
                              <a:lumMod val="50000"/>
                            </a:schemeClr>
                          </a:solidFill>
                          <a:effectLst/>
                          <a:latin typeface="Corbel" panose="020B0503020204020204" pitchFamily="34" charset="0"/>
                        </a:rPr>
                        <a:t>68</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D9D2E9"/>
                    </a:solidFill>
                  </a:tcPr>
                </a:tc>
                <a:tc>
                  <a:txBody>
                    <a:bodyPr/>
                    <a:lstStyle/>
                    <a:p>
                      <a:pPr algn="ctr" rtl="0" fontAlgn="ctr"/>
                      <a:r>
                        <a:rPr lang="en-US" b="0">
                          <a:solidFill>
                            <a:schemeClr val="tx1">
                              <a:lumMod val="50000"/>
                            </a:schemeClr>
                          </a:solidFill>
                          <a:effectLst/>
                          <a:latin typeface="Corbel" panose="020B0503020204020204" pitchFamily="34" charset="0"/>
                        </a:rPr>
                        <a:t>76</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D9D2E9"/>
                    </a:solidFill>
                  </a:tcPr>
                </a:tc>
                <a:tc>
                  <a:txBody>
                    <a:bodyPr/>
                    <a:lstStyle/>
                    <a:p>
                      <a:pPr algn="ctr" rtl="0" fontAlgn="ctr"/>
                      <a:r>
                        <a:rPr lang="en-US" b="0">
                          <a:solidFill>
                            <a:schemeClr val="tx1">
                              <a:lumMod val="50000"/>
                            </a:schemeClr>
                          </a:solidFill>
                          <a:effectLst/>
                          <a:latin typeface="Corbel" panose="020B0503020204020204" pitchFamily="34" charset="0"/>
                        </a:rPr>
                        <a:t>3</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ctr"/>
                      <a:r>
                        <a:rPr lang="en-US" b="0">
                          <a:solidFill>
                            <a:schemeClr val="tx1">
                              <a:lumMod val="50000"/>
                            </a:schemeClr>
                          </a:solidFill>
                          <a:effectLst/>
                          <a:latin typeface="Corbel" panose="020B0503020204020204" pitchFamily="34" charset="0"/>
                        </a:rPr>
                        <a:t>6</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ctr"/>
                      <a:r>
                        <a:rPr lang="en-US" b="0" dirty="0">
                          <a:solidFill>
                            <a:schemeClr val="tx1">
                              <a:lumMod val="50000"/>
                            </a:schemeClr>
                          </a:solidFill>
                          <a:effectLst/>
                          <a:latin typeface="Corbel" panose="020B0503020204020204" pitchFamily="34" charset="0"/>
                        </a:rPr>
                        <a:t>44</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CCCCCC"/>
                    </a:solidFill>
                  </a:tcPr>
                </a:tc>
                <a:extLst>
                  <a:ext uri="{0D108BD9-81ED-4DB2-BD59-A6C34878D82A}">
                    <a16:rowId xmlns:a16="http://schemas.microsoft.com/office/drawing/2014/main" val="3925696422"/>
                  </a:ext>
                </a:extLst>
              </a:tr>
              <a:tr h="242005">
                <a:tc>
                  <a:txBody>
                    <a:bodyPr/>
                    <a:lstStyle/>
                    <a:p>
                      <a:pPr algn="ctr" rtl="0" fontAlgn="ctr"/>
                      <a:r>
                        <a:rPr lang="en-US" b="0">
                          <a:solidFill>
                            <a:schemeClr val="tx1">
                              <a:lumMod val="50000"/>
                            </a:schemeClr>
                          </a:solidFill>
                          <a:effectLst/>
                          <a:latin typeface="Corbel" panose="020B0503020204020204" pitchFamily="34" charset="0"/>
                        </a:rPr>
                        <a:t>UnifiedQA [YN]</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D9EAD3"/>
                    </a:solidFill>
                  </a:tcPr>
                </a:tc>
                <a:tc>
                  <a:txBody>
                    <a:bodyPr/>
                    <a:lstStyle/>
                    <a:p>
                      <a:pPr algn="ctr" rtl="0" fontAlgn="ctr"/>
                      <a:r>
                        <a:rPr lang="en-US" b="0">
                          <a:solidFill>
                            <a:schemeClr val="tx1">
                              <a:lumMod val="50000"/>
                            </a:schemeClr>
                          </a:solidFill>
                          <a:effectLst/>
                          <a:latin typeface="Corbel" panose="020B0503020204020204" pitchFamily="34" charset="0"/>
                        </a:rPr>
                        <a:t>1</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ctr"/>
                      <a:r>
                        <a:rPr lang="en-US" b="0">
                          <a:solidFill>
                            <a:schemeClr val="tx1">
                              <a:lumMod val="50000"/>
                            </a:schemeClr>
                          </a:solidFill>
                          <a:effectLst/>
                          <a:latin typeface="Corbel" panose="020B0503020204020204" pitchFamily="34" charset="0"/>
                        </a:rPr>
                        <a:t>2</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ctr"/>
                      <a:r>
                        <a:rPr lang="en-US" b="0">
                          <a:solidFill>
                            <a:schemeClr val="tx1">
                              <a:lumMod val="50000"/>
                            </a:schemeClr>
                          </a:solidFill>
                          <a:effectLst/>
                          <a:latin typeface="Corbel" panose="020B0503020204020204" pitchFamily="34" charset="0"/>
                        </a:rPr>
                        <a:t>0</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ctr"/>
                      <a:r>
                        <a:rPr lang="en-US" b="0">
                          <a:solidFill>
                            <a:schemeClr val="tx1">
                              <a:lumMod val="50000"/>
                            </a:schemeClr>
                          </a:solidFill>
                          <a:effectLst/>
                          <a:latin typeface="Corbel" panose="020B0503020204020204" pitchFamily="34" charset="0"/>
                        </a:rPr>
                        <a:t>0</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ctr"/>
                      <a:r>
                        <a:rPr lang="en-US" b="0">
                          <a:solidFill>
                            <a:schemeClr val="tx1">
                              <a:lumMod val="50000"/>
                            </a:schemeClr>
                          </a:solidFill>
                          <a:effectLst/>
                          <a:latin typeface="Corbel" panose="020B0503020204020204" pitchFamily="34" charset="0"/>
                        </a:rPr>
                        <a:t>15</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ctr"/>
                      <a:r>
                        <a:rPr lang="en-US" b="0">
                          <a:solidFill>
                            <a:schemeClr val="tx1">
                              <a:lumMod val="50000"/>
                            </a:schemeClr>
                          </a:solidFill>
                          <a:effectLst/>
                          <a:latin typeface="Corbel" panose="020B0503020204020204" pitchFamily="34" charset="0"/>
                        </a:rPr>
                        <a:t>21</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ctr"/>
                      <a:r>
                        <a:rPr lang="en-US" b="0" dirty="0">
                          <a:solidFill>
                            <a:schemeClr val="tx1">
                              <a:lumMod val="50000"/>
                            </a:schemeClr>
                          </a:solidFill>
                          <a:effectLst/>
                          <a:latin typeface="Corbel" panose="020B0503020204020204" pitchFamily="34" charset="0"/>
                        </a:rPr>
                        <a:t>79</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D9EAD3"/>
                    </a:solidFill>
                  </a:tcPr>
                </a:tc>
                <a:tc>
                  <a:txBody>
                    <a:bodyPr/>
                    <a:lstStyle/>
                    <a:p>
                      <a:pPr algn="ctr" rtl="0" fontAlgn="ctr"/>
                      <a:r>
                        <a:rPr lang="en-US" b="0" dirty="0">
                          <a:solidFill>
                            <a:schemeClr val="tx1">
                              <a:lumMod val="50000"/>
                            </a:schemeClr>
                          </a:solidFill>
                          <a:effectLst/>
                          <a:latin typeface="Corbel" panose="020B0503020204020204" pitchFamily="34" charset="0"/>
                        </a:rPr>
                        <a:t>79</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D9EAD3"/>
                    </a:solidFill>
                  </a:tcPr>
                </a:tc>
                <a:tc>
                  <a:txBody>
                    <a:bodyPr/>
                    <a:lstStyle/>
                    <a:p>
                      <a:pPr algn="ctr" rtl="0" fontAlgn="ctr"/>
                      <a:r>
                        <a:rPr lang="en-US" b="0" dirty="0">
                          <a:solidFill>
                            <a:schemeClr val="tx1">
                              <a:lumMod val="50000"/>
                            </a:schemeClr>
                          </a:solidFill>
                          <a:effectLst/>
                          <a:latin typeface="Corbel" panose="020B0503020204020204" pitchFamily="34" charset="0"/>
                        </a:rPr>
                        <a:t>22</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CCCCCC"/>
                    </a:solidFill>
                  </a:tcPr>
                </a:tc>
                <a:extLst>
                  <a:ext uri="{0D108BD9-81ED-4DB2-BD59-A6C34878D82A}">
                    <a16:rowId xmlns:a16="http://schemas.microsoft.com/office/drawing/2014/main" val="3016164883"/>
                  </a:ext>
                </a:extLst>
              </a:tr>
              <a:tr h="242005">
                <a:tc>
                  <a:txBody>
                    <a:bodyPr/>
                    <a:lstStyle/>
                    <a:p>
                      <a:pPr algn="ctr" rtl="0" fontAlgn="ctr"/>
                      <a:r>
                        <a:rPr lang="en-US" b="0">
                          <a:solidFill>
                            <a:schemeClr val="tx1">
                              <a:lumMod val="50000"/>
                            </a:schemeClr>
                          </a:solidFill>
                          <a:effectLst/>
                          <a:latin typeface="Corbel" panose="020B0503020204020204" pitchFamily="34" charset="0"/>
                        </a:rPr>
                        <a:t>UnifiedQA</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E599"/>
                    </a:solidFill>
                  </a:tcPr>
                </a:tc>
                <a:tc>
                  <a:txBody>
                    <a:bodyPr/>
                    <a:lstStyle/>
                    <a:p>
                      <a:pPr algn="ctr" rtl="0" fontAlgn="ctr"/>
                      <a:r>
                        <a:rPr lang="en-US" b="1">
                          <a:solidFill>
                            <a:schemeClr val="tx1">
                              <a:lumMod val="50000"/>
                            </a:schemeClr>
                          </a:solidFill>
                          <a:effectLst/>
                          <a:latin typeface="Corbel" panose="020B0503020204020204" pitchFamily="34" charset="0"/>
                        </a:rPr>
                        <a:t>59</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2CC"/>
                    </a:solidFill>
                  </a:tcPr>
                </a:tc>
                <a:tc>
                  <a:txBody>
                    <a:bodyPr/>
                    <a:lstStyle/>
                    <a:p>
                      <a:pPr algn="ctr" rtl="0" fontAlgn="ctr"/>
                      <a:r>
                        <a:rPr lang="en-US" b="0">
                          <a:solidFill>
                            <a:schemeClr val="tx1">
                              <a:lumMod val="50000"/>
                            </a:schemeClr>
                          </a:solidFill>
                          <a:effectLst/>
                          <a:latin typeface="Corbel" panose="020B0503020204020204" pitchFamily="34" charset="0"/>
                        </a:rPr>
                        <a:t>63</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2CC"/>
                    </a:solidFill>
                  </a:tcPr>
                </a:tc>
                <a:tc>
                  <a:txBody>
                    <a:bodyPr/>
                    <a:lstStyle/>
                    <a:p>
                      <a:pPr algn="ctr" rtl="0" fontAlgn="ctr"/>
                      <a:r>
                        <a:rPr lang="en-US" b="1" dirty="0">
                          <a:solidFill>
                            <a:schemeClr val="tx1">
                              <a:lumMod val="50000"/>
                            </a:schemeClr>
                          </a:solidFill>
                          <a:effectLst/>
                          <a:latin typeface="Corbel" panose="020B0503020204020204" pitchFamily="34" charset="0"/>
                        </a:rPr>
                        <a:t>33</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2CC"/>
                    </a:solidFill>
                  </a:tcPr>
                </a:tc>
                <a:tc>
                  <a:txBody>
                    <a:bodyPr/>
                    <a:lstStyle/>
                    <a:p>
                      <a:pPr algn="ctr" rtl="0" fontAlgn="ctr"/>
                      <a:r>
                        <a:rPr lang="en-US" b="1" dirty="0">
                          <a:solidFill>
                            <a:schemeClr val="tx1">
                              <a:lumMod val="50000"/>
                            </a:schemeClr>
                          </a:solidFill>
                          <a:effectLst/>
                          <a:latin typeface="Corbel" panose="020B0503020204020204" pitchFamily="34" charset="0"/>
                        </a:rPr>
                        <a:t>40</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2CC"/>
                    </a:solidFill>
                  </a:tcPr>
                </a:tc>
                <a:tc>
                  <a:txBody>
                    <a:bodyPr/>
                    <a:lstStyle/>
                    <a:p>
                      <a:pPr algn="ctr" rtl="0" fontAlgn="ctr"/>
                      <a:r>
                        <a:rPr lang="en-US" b="1">
                          <a:solidFill>
                            <a:schemeClr val="tx1">
                              <a:lumMod val="50000"/>
                            </a:schemeClr>
                          </a:solidFill>
                          <a:effectLst/>
                          <a:latin typeface="Corbel" panose="020B0503020204020204" pitchFamily="34" charset="0"/>
                        </a:rPr>
                        <a:t>68</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2CC"/>
                    </a:solidFill>
                  </a:tcPr>
                </a:tc>
                <a:tc>
                  <a:txBody>
                    <a:bodyPr/>
                    <a:lstStyle/>
                    <a:p>
                      <a:pPr algn="ctr" rtl="0" fontAlgn="ctr"/>
                      <a:r>
                        <a:rPr lang="en-US" b="1">
                          <a:solidFill>
                            <a:schemeClr val="tx1">
                              <a:lumMod val="50000"/>
                            </a:schemeClr>
                          </a:solidFill>
                          <a:effectLst/>
                          <a:latin typeface="Corbel" panose="020B0503020204020204" pitchFamily="34" charset="0"/>
                        </a:rPr>
                        <a:t>76</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2CC"/>
                    </a:solidFill>
                  </a:tcPr>
                </a:tc>
                <a:tc>
                  <a:txBody>
                    <a:bodyPr/>
                    <a:lstStyle/>
                    <a:p>
                      <a:pPr algn="ctr" rtl="0" fontAlgn="ctr"/>
                      <a:r>
                        <a:rPr lang="en-US" b="1" dirty="0">
                          <a:solidFill>
                            <a:schemeClr val="tx1">
                              <a:lumMod val="50000"/>
                            </a:schemeClr>
                          </a:solidFill>
                          <a:effectLst/>
                          <a:latin typeface="Corbel" panose="020B0503020204020204" pitchFamily="34" charset="0"/>
                        </a:rPr>
                        <a:t>81</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2CC"/>
                    </a:solidFill>
                  </a:tcPr>
                </a:tc>
                <a:tc>
                  <a:txBody>
                    <a:bodyPr/>
                    <a:lstStyle/>
                    <a:p>
                      <a:pPr algn="ctr" rtl="0" fontAlgn="ctr"/>
                      <a:r>
                        <a:rPr lang="en-US" b="1" dirty="0">
                          <a:solidFill>
                            <a:schemeClr val="tx1">
                              <a:lumMod val="50000"/>
                            </a:schemeClr>
                          </a:solidFill>
                          <a:effectLst/>
                          <a:latin typeface="Corbel" panose="020B0503020204020204" pitchFamily="34" charset="0"/>
                        </a:rPr>
                        <a:t>80</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2CC"/>
                    </a:solidFill>
                  </a:tcPr>
                </a:tc>
                <a:tc>
                  <a:txBody>
                    <a:bodyPr/>
                    <a:lstStyle/>
                    <a:p>
                      <a:pPr algn="ctr" rtl="0" fontAlgn="ctr"/>
                      <a:r>
                        <a:rPr lang="en-US" b="1" dirty="0">
                          <a:solidFill>
                            <a:schemeClr val="tx1">
                              <a:lumMod val="50000"/>
                            </a:schemeClr>
                          </a:solidFill>
                          <a:effectLst/>
                          <a:latin typeface="Corbel" panose="020B0503020204020204" pitchFamily="34" charset="0"/>
                        </a:rPr>
                        <a:t>62</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CCCCCC"/>
                    </a:solidFill>
                  </a:tcPr>
                </a:tc>
                <a:extLst>
                  <a:ext uri="{0D108BD9-81ED-4DB2-BD59-A6C34878D82A}">
                    <a16:rowId xmlns:a16="http://schemas.microsoft.com/office/drawing/2014/main" val="2583920233"/>
                  </a:ext>
                </a:extLst>
              </a:tr>
            </a:tbl>
          </a:graphicData>
        </a:graphic>
      </p:graphicFrame>
      <p:sp>
        <p:nvSpPr>
          <p:cNvPr id="7" name="Left Brace 6">
            <a:extLst>
              <a:ext uri="{FF2B5EF4-FFF2-40B4-BE49-F238E27FC236}">
                <a16:creationId xmlns:a16="http://schemas.microsoft.com/office/drawing/2014/main" id="{ACF68E9A-6E66-EB40-A3E0-BE813B539A3D}"/>
              </a:ext>
            </a:extLst>
          </p:cNvPr>
          <p:cNvSpPr/>
          <p:nvPr/>
        </p:nvSpPr>
        <p:spPr>
          <a:xfrm>
            <a:off x="1510456" y="3249858"/>
            <a:ext cx="171114" cy="1188321"/>
          </a:xfrm>
          <a:prstGeom prst="leftBrace">
            <a:avLst>
              <a:gd name="adj1" fmla="val 132333"/>
              <a:gd name="adj2" fmla="val 50000"/>
            </a:avLst>
          </a:pr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Left Brace 7">
            <a:extLst>
              <a:ext uri="{FF2B5EF4-FFF2-40B4-BE49-F238E27FC236}">
                <a16:creationId xmlns:a16="http://schemas.microsoft.com/office/drawing/2014/main" id="{57A1CC26-0414-C347-B3FB-11B8091066F1}"/>
              </a:ext>
            </a:extLst>
          </p:cNvPr>
          <p:cNvSpPr/>
          <p:nvPr/>
        </p:nvSpPr>
        <p:spPr>
          <a:xfrm rot="5400000">
            <a:off x="6829590" y="-1089076"/>
            <a:ext cx="253810" cy="7252013"/>
          </a:xfrm>
          <a:prstGeom prst="leftBrace">
            <a:avLst>
              <a:gd name="adj1" fmla="val 132333"/>
              <a:gd name="adj2" fmla="val 50000"/>
            </a:avLst>
          </a:pr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TextBox 8">
            <a:extLst>
              <a:ext uri="{FF2B5EF4-FFF2-40B4-BE49-F238E27FC236}">
                <a16:creationId xmlns:a16="http://schemas.microsoft.com/office/drawing/2014/main" id="{C31650C5-0912-D44B-98F6-EB6A01C04AF6}"/>
              </a:ext>
            </a:extLst>
          </p:cNvPr>
          <p:cNvSpPr txBox="1"/>
          <p:nvPr/>
        </p:nvSpPr>
        <p:spPr>
          <a:xfrm>
            <a:off x="5643440" y="2100692"/>
            <a:ext cx="2884714" cy="369332"/>
          </a:xfrm>
          <a:prstGeom prst="rect">
            <a:avLst/>
          </a:prstGeom>
          <a:noFill/>
        </p:spPr>
        <p:txBody>
          <a:bodyPr wrap="square" rtlCol="0">
            <a:spAutoFit/>
          </a:bodyPr>
          <a:lstStyle/>
          <a:p>
            <a:pPr algn="ctr"/>
            <a:r>
              <a:rPr lang="en-US" dirty="0">
                <a:solidFill>
                  <a:srgbClr val="FF0000"/>
                </a:solidFill>
              </a:rPr>
              <a:t>evaluation sets</a:t>
            </a:r>
          </a:p>
        </p:txBody>
      </p:sp>
      <p:sp>
        <p:nvSpPr>
          <p:cNvPr id="10" name="TextBox 9">
            <a:extLst>
              <a:ext uri="{FF2B5EF4-FFF2-40B4-BE49-F238E27FC236}">
                <a16:creationId xmlns:a16="http://schemas.microsoft.com/office/drawing/2014/main" id="{EFA40320-6F98-9141-8AFF-CC66A7C1F18E}"/>
              </a:ext>
            </a:extLst>
          </p:cNvPr>
          <p:cNvSpPr txBox="1"/>
          <p:nvPr/>
        </p:nvSpPr>
        <p:spPr>
          <a:xfrm>
            <a:off x="-113509" y="3429000"/>
            <a:ext cx="1750478" cy="923330"/>
          </a:xfrm>
          <a:prstGeom prst="rect">
            <a:avLst/>
          </a:prstGeom>
          <a:noFill/>
        </p:spPr>
        <p:txBody>
          <a:bodyPr wrap="square" rtlCol="0">
            <a:spAutoFit/>
          </a:bodyPr>
          <a:lstStyle/>
          <a:p>
            <a:pPr algn="ctr"/>
            <a:r>
              <a:rPr lang="en-US" i="1" dirty="0">
                <a:solidFill>
                  <a:srgbClr val="FF0000"/>
                </a:solidFill>
              </a:rPr>
              <a:t>models trained for individual formats </a:t>
            </a:r>
          </a:p>
        </p:txBody>
      </p:sp>
      <p:sp>
        <p:nvSpPr>
          <p:cNvPr id="11" name="Slide Number Placeholder 10">
            <a:extLst>
              <a:ext uri="{FF2B5EF4-FFF2-40B4-BE49-F238E27FC236}">
                <a16:creationId xmlns:a16="http://schemas.microsoft.com/office/drawing/2014/main" id="{E79EAE7F-F571-134D-9F94-9C016BD42E97}"/>
              </a:ext>
            </a:extLst>
          </p:cNvPr>
          <p:cNvSpPr>
            <a:spLocks noGrp="1"/>
          </p:cNvSpPr>
          <p:nvPr>
            <p:ph type="sldNum" sz="quarter" idx="10"/>
          </p:nvPr>
        </p:nvSpPr>
        <p:spPr/>
        <p:txBody>
          <a:bodyPr/>
          <a:lstStyle/>
          <a:p>
            <a:pPr>
              <a:defRPr/>
            </a:pPr>
            <a:fld id="{0121240C-47AF-2F4D-83B3-CC3EDF50F794}" type="slidenum">
              <a:rPr lang="en-US" smtClean="0"/>
              <a:pPr>
                <a:defRPr/>
              </a:pPr>
              <a:t>26</a:t>
            </a:fld>
            <a:endParaRPr lang="en-US" dirty="0"/>
          </a:p>
        </p:txBody>
      </p:sp>
    </p:spTree>
    <p:extLst>
      <p:ext uri="{BB962C8B-B14F-4D97-AF65-F5344CB8AC3E}">
        <p14:creationId xmlns:p14="http://schemas.microsoft.com/office/powerpoint/2010/main" val="1683273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6">
                                            <p:txEl>
                                              <p:pRg st="7" end="7"/>
                                            </p:txEl>
                                          </p:spTgt>
                                        </p:tgtEl>
                                        <p:attrNameLst>
                                          <p:attrName>style.visibility</p:attrName>
                                        </p:attrNameLst>
                                      </p:cBhvr>
                                      <p:to>
                                        <p:strVal val="visible"/>
                                      </p:to>
                                    </p:set>
                                    <p:animEffect transition="in" filter="fade">
                                      <p:cBhvr>
                                        <p:cTn id="24" dur="500"/>
                                        <p:tgtEl>
                                          <p:spTgt spid="6">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p:bldP spid="10"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83B0F30-A8D5-F94C-A7C6-893FF89B2EC6}"/>
              </a:ext>
            </a:extLst>
          </p:cNvPr>
          <p:cNvSpPr>
            <a:spLocks noGrp="1"/>
          </p:cNvSpPr>
          <p:nvPr>
            <p:ph idx="1"/>
          </p:nvPr>
        </p:nvSpPr>
        <p:spPr/>
        <p:txBody>
          <a:bodyPr/>
          <a:lstStyle/>
          <a:p>
            <a:r>
              <a:rPr lang="en-US" dirty="0"/>
              <a:t>Is there a value in using </a:t>
            </a:r>
            <a:r>
              <a:rPr lang="en-US" dirty="0" err="1"/>
              <a:t>UnifiedQA</a:t>
            </a:r>
            <a:r>
              <a:rPr lang="en-US" dirty="0"/>
              <a:t> as a starting point for fine-tuning?</a:t>
            </a:r>
          </a:p>
          <a:p>
            <a:pPr lvl="1"/>
            <a:r>
              <a:rPr lang="en-US" dirty="0"/>
              <a:t>Show SOTA on 10 datasets (</a:t>
            </a:r>
            <a:r>
              <a:rPr lang="en-US" sz="2000" dirty="0"/>
              <a:t>OBQA, QASC, RACE, </a:t>
            </a:r>
            <a:r>
              <a:rPr lang="en-US" sz="2000" dirty="0" err="1"/>
              <a:t>WinoGrande</a:t>
            </a:r>
            <a:r>
              <a:rPr lang="en-US" sz="2000" dirty="0"/>
              <a:t>, PIQA, SIQA, ROPES</a:t>
            </a:r>
            <a:r>
              <a:rPr lang="en-US" dirty="0"/>
              <a:t>)</a:t>
            </a:r>
          </a:p>
          <a:p>
            <a:pPr lvl="1"/>
            <a:r>
              <a:rPr lang="en-US" dirty="0"/>
              <a:t>Similar trends for BART </a:t>
            </a:r>
          </a:p>
          <a:p>
            <a:endParaRPr lang="en-US" dirty="0"/>
          </a:p>
        </p:txBody>
      </p:sp>
      <p:sp>
        <p:nvSpPr>
          <p:cNvPr id="12" name="TextBox 11">
            <a:extLst>
              <a:ext uri="{FF2B5EF4-FFF2-40B4-BE49-F238E27FC236}">
                <a16:creationId xmlns:a16="http://schemas.microsoft.com/office/drawing/2014/main" id="{45D0358D-3E08-A840-B972-F7254ABB27E2}"/>
              </a:ext>
            </a:extLst>
          </p:cNvPr>
          <p:cNvSpPr txBox="1"/>
          <p:nvPr/>
        </p:nvSpPr>
        <p:spPr>
          <a:xfrm>
            <a:off x="4131361" y="2574849"/>
            <a:ext cx="418769" cy="3693319"/>
          </a:xfrm>
          <a:prstGeom prst="rect">
            <a:avLst/>
          </a:prstGeom>
          <a:noFill/>
        </p:spPr>
        <p:txBody>
          <a:bodyPr wrap="none" rtlCol="0" anchor="ctr" anchorCtr="0">
            <a:spAutoFit/>
          </a:bodyPr>
          <a:lstStyle/>
          <a:p>
            <a:pPr algn="r"/>
            <a:endParaRPr lang="en-US" dirty="0">
              <a:latin typeface="Merriweather Sans" panose="02000503060000020004" pitchFamily="2" charset="77"/>
            </a:endParaRPr>
          </a:p>
          <a:p>
            <a:pPr algn="r"/>
            <a:endParaRPr lang="en-US" dirty="0">
              <a:latin typeface="Merriweather Sans" panose="02000503060000020004" pitchFamily="2" charset="77"/>
            </a:endParaRPr>
          </a:p>
          <a:p>
            <a:pPr algn="r"/>
            <a:endParaRPr lang="en-US" dirty="0">
              <a:latin typeface="Merriweather Sans" panose="02000503060000020004" pitchFamily="2" charset="77"/>
            </a:endParaRPr>
          </a:p>
          <a:p>
            <a:pPr algn="r"/>
            <a:endParaRPr lang="en-US" dirty="0">
              <a:latin typeface="Merriweather Sans" panose="02000503060000020004" pitchFamily="2" charset="77"/>
            </a:endParaRPr>
          </a:p>
          <a:p>
            <a:pPr algn="r"/>
            <a:r>
              <a:rPr lang="en-US" dirty="0">
                <a:latin typeface="Merriweather Sans" panose="02000503060000020004" pitchFamily="2" charset="77"/>
              </a:rPr>
              <a:t>85</a:t>
            </a:r>
          </a:p>
          <a:p>
            <a:pPr algn="r"/>
            <a:endParaRPr lang="en-US" dirty="0">
              <a:latin typeface="Merriweather Sans" panose="02000503060000020004" pitchFamily="2" charset="77"/>
            </a:endParaRPr>
          </a:p>
          <a:p>
            <a:pPr algn="r"/>
            <a:endParaRPr lang="en-US" dirty="0">
              <a:latin typeface="Merriweather Sans" panose="02000503060000020004" pitchFamily="2" charset="77"/>
            </a:endParaRPr>
          </a:p>
          <a:p>
            <a:pPr algn="r"/>
            <a:endParaRPr lang="en-US" dirty="0">
              <a:latin typeface="Merriweather Sans" panose="02000503060000020004" pitchFamily="2" charset="77"/>
            </a:endParaRPr>
          </a:p>
          <a:p>
            <a:pPr algn="r"/>
            <a:r>
              <a:rPr lang="en-US" dirty="0">
                <a:latin typeface="Merriweather Sans" panose="02000503060000020004" pitchFamily="2" charset="77"/>
              </a:rPr>
              <a:t>75</a:t>
            </a:r>
          </a:p>
          <a:p>
            <a:pPr algn="r"/>
            <a:endParaRPr lang="en-US" dirty="0">
              <a:latin typeface="Merriweather Sans" panose="02000503060000020004" pitchFamily="2" charset="77"/>
            </a:endParaRPr>
          </a:p>
          <a:p>
            <a:pPr algn="r"/>
            <a:endParaRPr lang="en-US" dirty="0">
              <a:latin typeface="Merriweather Sans" panose="02000503060000020004" pitchFamily="2" charset="77"/>
            </a:endParaRPr>
          </a:p>
          <a:p>
            <a:pPr algn="r"/>
            <a:endParaRPr lang="en-US" dirty="0">
              <a:latin typeface="Merriweather Sans" panose="02000503060000020004" pitchFamily="2" charset="77"/>
            </a:endParaRPr>
          </a:p>
          <a:p>
            <a:pPr algn="r"/>
            <a:r>
              <a:rPr lang="en-US" dirty="0">
                <a:latin typeface="Merriweather Sans" panose="02000503060000020004" pitchFamily="2" charset="77"/>
              </a:rPr>
              <a:t>65</a:t>
            </a:r>
          </a:p>
        </p:txBody>
      </p:sp>
      <p:cxnSp>
        <p:nvCxnSpPr>
          <p:cNvPr id="16" name="Straight Connector 15">
            <a:extLst>
              <a:ext uri="{FF2B5EF4-FFF2-40B4-BE49-F238E27FC236}">
                <a16:creationId xmlns:a16="http://schemas.microsoft.com/office/drawing/2014/main" id="{931AEF81-4193-574F-952A-CB3A4329CEF3}"/>
              </a:ext>
            </a:extLst>
          </p:cNvPr>
          <p:cNvCxnSpPr>
            <a:cxnSpLocks/>
          </p:cNvCxnSpPr>
          <p:nvPr/>
        </p:nvCxnSpPr>
        <p:spPr>
          <a:xfrm>
            <a:off x="4461554" y="6190525"/>
            <a:ext cx="6200619" cy="0"/>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622EF219-FFA4-B04A-869C-DC596A4343E4}"/>
              </a:ext>
            </a:extLst>
          </p:cNvPr>
          <p:cNvSpPr/>
          <p:nvPr/>
        </p:nvSpPr>
        <p:spPr>
          <a:xfrm>
            <a:off x="9544462" y="3439865"/>
            <a:ext cx="722842" cy="2738076"/>
          </a:xfrm>
          <a:prstGeom prst="rect">
            <a:avLst/>
          </a:prstGeom>
          <a:solidFill>
            <a:srgbClr val="1E63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1A093C52-DF90-0F4D-AAAE-5A8FD8A50BF7}"/>
              </a:ext>
            </a:extLst>
          </p:cNvPr>
          <p:cNvSpPr txBox="1"/>
          <p:nvPr/>
        </p:nvSpPr>
        <p:spPr>
          <a:xfrm>
            <a:off x="1297411" y="4886252"/>
            <a:ext cx="1791132" cy="369332"/>
          </a:xfrm>
          <a:prstGeom prst="rect">
            <a:avLst/>
          </a:prstGeom>
          <a:noFill/>
        </p:spPr>
        <p:txBody>
          <a:bodyPr wrap="none" rtlCol="0">
            <a:spAutoFit/>
          </a:bodyPr>
          <a:lstStyle/>
          <a:p>
            <a:pPr algn="ctr"/>
            <a:r>
              <a:rPr lang="en-US" dirty="0"/>
              <a:t>Fine-tuned on T5</a:t>
            </a:r>
            <a:endParaRPr lang="en-US" dirty="0">
              <a:latin typeface="Merriweather Sans" panose="02000503060000020004" pitchFamily="2" charset="77"/>
            </a:endParaRPr>
          </a:p>
        </p:txBody>
      </p:sp>
      <p:sp>
        <p:nvSpPr>
          <p:cNvPr id="31" name="TextBox 30">
            <a:extLst>
              <a:ext uri="{FF2B5EF4-FFF2-40B4-BE49-F238E27FC236}">
                <a16:creationId xmlns:a16="http://schemas.microsoft.com/office/drawing/2014/main" id="{1BFF99D0-A010-9D44-A9A6-9805AB26DBDB}"/>
              </a:ext>
            </a:extLst>
          </p:cNvPr>
          <p:cNvSpPr txBox="1"/>
          <p:nvPr/>
        </p:nvSpPr>
        <p:spPr>
          <a:xfrm>
            <a:off x="932803" y="5952535"/>
            <a:ext cx="2510880" cy="646331"/>
          </a:xfrm>
          <a:prstGeom prst="rect">
            <a:avLst/>
          </a:prstGeom>
          <a:noFill/>
        </p:spPr>
        <p:txBody>
          <a:bodyPr wrap="none" rtlCol="0">
            <a:spAutoFit/>
          </a:bodyPr>
          <a:lstStyle/>
          <a:p>
            <a:pPr algn="ctr"/>
            <a:r>
              <a:rPr lang="en-US" dirty="0"/>
              <a:t>Fine-tuned </a:t>
            </a:r>
            <a:br>
              <a:rPr lang="en-US" dirty="0"/>
            </a:br>
            <a:r>
              <a:rPr lang="en-US" dirty="0" err="1"/>
              <a:t>UnifiedQA</a:t>
            </a:r>
            <a:r>
              <a:rPr lang="en-US" dirty="0"/>
              <a:t> (based on T5)</a:t>
            </a:r>
            <a:endParaRPr lang="en-US" b="1" dirty="0">
              <a:solidFill>
                <a:srgbClr val="FF0000"/>
              </a:solidFill>
              <a:latin typeface="Merriweather Sans" panose="02000503060000020004" pitchFamily="2" charset="77"/>
            </a:endParaRPr>
          </a:p>
        </p:txBody>
      </p:sp>
      <p:sp>
        <p:nvSpPr>
          <p:cNvPr id="32" name="Rectangle 31">
            <a:extLst>
              <a:ext uri="{FF2B5EF4-FFF2-40B4-BE49-F238E27FC236}">
                <a16:creationId xmlns:a16="http://schemas.microsoft.com/office/drawing/2014/main" id="{1A272525-DAD5-8A44-97CA-73798E04A149}"/>
              </a:ext>
            </a:extLst>
          </p:cNvPr>
          <p:cNvSpPr/>
          <p:nvPr/>
        </p:nvSpPr>
        <p:spPr>
          <a:xfrm>
            <a:off x="1484330" y="4511218"/>
            <a:ext cx="1363154" cy="395479"/>
          </a:xfrm>
          <a:prstGeom prst="rect">
            <a:avLst/>
          </a:prstGeom>
          <a:solidFill>
            <a:srgbClr val="5C95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7F1315D7-E384-DA49-A4AF-FDA96009E251}"/>
              </a:ext>
            </a:extLst>
          </p:cNvPr>
          <p:cNvSpPr/>
          <p:nvPr/>
        </p:nvSpPr>
        <p:spPr>
          <a:xfrm>
            <a:off x="1494604" y="5615496"/>
            <a:ext cx="1363154" cy="369332"/>
          </a:xfrm>
          <a:prstGeom prst="rect">
            <a:avLst/>
          </a:prstGeom>
          <a:solidFill>
            <a:srgbClr val="1E63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34F404C0-DCA0-2443-8B7D-C833F1A5DD90}"/>
              </a:ext>
            </a:extLst>
          </p:cNvPr>
          <p:cNvSpPr/>
          <p:nvPr/>
        </p:nvSpPr>
        <p:spPr>
          <a:xfrm>
            <a:off x="8783962" y="3947101"/>
            <a:ext cx="722842" cy="2230839"/>
          </a:xfrm>
          <a:prstGeom prst="rect">
            <a:avLst/>
          </a:prstGeom>
          <a:solidFill>
            <a:srgbClr val="5E94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a:extLst>
              <a:ext uri="{FF2B5EF4-FFF2-40B4-BE49-F238E27FC236}">
                <a16:creationId xmlns:a16="http://schemas.microsoft.com/office/drawing/2014/main" id="{0202B2A3-4143-7D46-BEF0-3B0F828D7F86}"/>
              </a:ext>
            </a:extLst>
          </p:cNvPr>
          <p:cNvSpPr txBox="1"/>
          <p:nvPr/>
        </p:nvSpPr>
        <p:spPr>
          <a:xfrm>
            <a:off x="8788545" y="3976028"/>
            <a:ext cx="722842" cy="369332"/>
          </a:xfrm>
          <a:prstGeom prst="rect">
            <a:avLst/>
          </a:prstGeom>
          <a:noFill/>
        </p:spPr>
        <p:txBody>
          <a:bodyPr wrap="square" rtlCol="0">
            <a:spAutoFit/>
          </a:bodyPr>
          <a:lstStyle/>
          <a:p>
            <a:pPr algn="ctr"/>
            <a:r>
              <a:rPr lang="en-US" b="1" dirty="0">
                <a:solidFill>
                  <a:schemeClr val="bg1"/>
                </a:solidFill>
                <a:latin typeface="Merriweather Sans" panose="02000503060000020004" pitchFamily="2" charset="77"/>
              </a:rPr>
              <a:t>84</a:t>
            </a:r>
          </a:p>
        </p:txBody>
      </p:sp>
      <p:sp>
        <p:nvSpPr>
          <p:cNvPr id="5" name="Title 4">
            <a:extLst>
              <a:ext uri="{FF2B5EF4-FFF2-40B4-BE49-F238E27FC236}">
                <a16:creationId xmlns:a16="http://schemas.microsoft.com/office/drawing/2014/main" id="{3E5C1185-1A59-8943-8E87-DD90D0E5B715}"/>
              </a:ext>
            </a:extLst>
          </p:cNvPr>
          <p:cNvSpPr>
            <a:spLocks noGrp="1"/>
          </p:cNvSpPr>
          <p:nvPr>
            <p:ph type="title"/>
          </p:nvPr>
        </p:nvSpPr>
        <p:spPr/>
        <p:txBody>
          <a:bodyPr/>
          <a:lstStyle/>
          <a:p>
            <a:r>
              <a:rPr lang="en-US" dirty="0"/>
              <a:t>Fine-tuning on </a:t>
            </a:r>
            <a:r>
              <a:rPr lang="en-US" dirty="0" err="1"/>
              <a:t>UnifiedQA</a:t>
            </a:r>
            <a:r>
              <a:rPr lang="en-US" dirty="0"/>
              <a:t> </a:t>
            </a:r>
          </a:p>
        </p:txBody>
      </p:sp>
      <p:sp>
        <p:nvSpPr>
          <p:cNvPr id="49" name="TextBox 48">
            <a:extLst>
              <a:ext uri="{FF2B5EF4-FFF2-40B4-BE49-F238E27FC236}">
                <a16:creationId xmlns:a16="http://schemas.microsoft.com/office/drawing/2014/main" id="{BAC344EE-C9EA-6C4E-A502-0EC1CDE3DFB8}"/>
              </a:ext>
            </a:extLst>
          </p:cNvPr>
          <p:cNvSpPr txBox="1"/>
          <p:nvPr/>
        </p:nvSpPr>
        <p:spPr>
          <a:xfrm>
            <a:off x="9547967" y="3439865"/>
            <a:ext cx="722842" cy="369332"/>
          </a:xfrm>
          <a:prstGeom prst="rect">
            <a:avLst/>
          </a:prstGeom>
          <a:noFill/>
        </p:spPr>
        <p:txBody>
          <a:bodyPr wrap="square" rtlCol="0">
            <a:spAutoFit/>
          </a:bodyPr>
          <a:lstStyle/>
          <a:p>
            <a:pPr algn="ctr"/>
            <a:r>
              <a:rPr lang="en-US" b="1" dirty="0">
                <a:solidFill>
                  <a:schemeClr val="bg1"/>
                </a:solidFill>
                <a:latin typeface="Merriweather Sans" panose="02000503060000020004" pitchFamily="2" charset="77"/>
              </a:rPr>
              <a:t>87</a:t>
            </a:r>
          </a:p>
        </p:txBody>
      </p:sp>
      <p:sp>
        <p:nvSpPr>
          <p:cNvPr id="58" name="Rectangle 57">
            <a:extLst>
              <a:ext uri="{FF2B5EF4-FFF2-40B4-BE49-F238E27FC236}">
                <a16:creationId xmlns:a16="http://schemas.microsoft.com/office/drawing/2014/main" id="{D594139F-EADC-E44D-9442-10A2DC2F4BAC}"/>
              </a:ext>
            </a:extLst>
          </p:cNvPr>
          <p:cNvSpPr/>
          <p:nvPr/>
        </p:nvSpPr>
        <p:spPr>
          <a:xfrm>
            <a:off x="5437319" y="4775592"/>
            <a:ext cx="722842" cy="1389765"/>
          </a:xfrm>
          <a:prstGeom prst="rect">
            <a:avLst/>
          </a:prstGeom>
          <a:solidFill>
            <a:srgbClr val="1E63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Rectangle 58">
            <a:extLst>
              <a:ext uri="{FF2B5EF4-FFF2-40B4-BE49-F238E27FC236}">
                <a16:creationId xmlns:a16="http://schemas.microsoft.com/office/drawing/2014/main" id="{158EE8BE-27FA-A346-B849-1CF7B2E29F35}"/>
              </a:ext>
            </a:extLst>
          </p:cNvPr>
          <p:cNvSpPr/>
          <p:nvPr/>
        </p:nvSpPr>
        <p:spPr>
          <a:xfrm>
            <a:off x="4676819" y="5522725"/>
            <a:ext cx="722842" cy="642632"/>
          </a:xfrm>
          <a:prstGeom prst="rect">
            <a:avLst/>
          </a:prstGeom>
          <a:solidFill>
            <a:srgbClr val="5E94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Box 59">
            <a:extLst>
              <a:ext uri="{FF2B5EF4-FFF2-40B4-BE49-F238E27FC236}">
                <a16:creationId xmlns:a16="http://schemas.microsoft.com/office/drawing/2014/main" id="{75DEA883-B5EF-6343-ACB8-6235CF70FB6F}"/>
              </a:ext>
            </a:extLst>
          </p:cNvPr>
          <p:cNvSpPr txBox="1"/>
          <p:nvPr/>
        </p:nvSpPr>
        <p:spPr>
          <a:xfrm>
            <a:off x="4672476" y="5523960"/>
            <a:ext cx="722842" cy="369332"/>
          </a:xfrm>
          <a:prstGeom prst="rect">
            <a:avLst/>
          </a:prstGeom>
          <a:noFill/>
        </p:spPr>
        <p:txBody>
          <a:bodyPr wrap="square" rtlCol="0">
            <a:spAutoFit/>
          </a:bodyPr>
          <a:lstStyle/>
          <a:p>
            <a:pPr algn="ctr"/>
            <a:r>
              <a:rPr lang="en-US" b="1" dirty="0">
                <a:solidFill>
                  <a:schemeClr val="bg1"/>
                </a:solidFill>
                <a:latin typeface="Merriweather Sans" panose="02000503060000020004" pitchFamily="2" charset="77"/>
              </a:rPr>
              <a:t>70</a:t>
            </a:r>
          </a:p>
        </p:txBody>
      </p:sp>
      <p:sp>
        <p:nvSpPr>
          <p:cNvPr id="61" name="TextBox 60">
            <a:extLst>
              <a:ext uri="{FF2B5EF4-FFF2-40B4-BE49-F238E27FC236}">
                <a16:creationId xmlns:a16="http://schemas.microsoft.com/office/drawing/2014/main" id="{DEB71D89-2858-4F41-9611-4C5F7DC97A8A}"/>
              </a:ext>
            </a:extLst>
          </p:cNvPr>
          <p:cNvSpPr txBox="1"/>
          <p:nvPr/>
        </p:nvSpPr>
        <p:spPr>
          <a:xfrm>
            <a:off x="5405755" y="4757699"/>
            <a:ext cx="722842" cy="369332"/>
          </a:xfrm>
          <a:prstGeom prst="rect">
            <a:avLst/>
          </a:prstGeom>
          <a:noFill/>
        </p:spPr>
        <p:txBody>
          <a:bodyPr wrap="square" rtlCol="0">
            <a:spAutoFit/>
          </a:bodyPr>
          <a:lstStyle/>
          <a:p>
            <a:pPr algn="ctr"/>
            <a:r>
              <a:rPr lang="en-US" b="1" dirty="0">
                <a:solidFill>
                  <a:schemeClr val="bg1"/>
                </a:solidFill>
                <a:latin typeface="Merriweather Sans" panose="02000503060000020004" pitchFamily="2" charset="77"/>
              </a:rPr>
              <a:t>78</a:t>
            </a:r>
          </a:p>
        </p:txBody>
      </p:sp>
      <p:sp>
        <p:nvSpPr>
          <p:cNvPr id="62" name="Rectangle 61">
            <a:extLst>
              <a:ext uri="{FF2B5EF4-FFF2-40B4-BE49-F238E27FC236}">
                <a16:creationId xmlns:a16="http://schemas.microsoft.com/office/drawing/2014/main" id="{C06CEE90-88D1-2E4E-86E0-EA521C15FBF1}"/>
              </a:ext>
            </a:extLst>
          </p:cNvPr>
          <p:cNvSpPr/>
          <p:nvPr/>
        </p:nvSpPr>
        <p:spPr>
          <a:xfrm>
            <a:off x="7488547" y="4641779"/>
            <a:ext cx="722842" cy="1535184"/>
          </a:xfrm>
          <a:prstGeom prst="rect">
            <a:avLst/>
          </a:prstGeom>
          <a:solidFill>
            <a:srgbClr val="1E63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Rectangle 62">
            <a:extLst>
              <a:ext uri="{FF2B5EF4-FFF2-40B4-BE49-F238E27FC236}">
                <a16:creationId xmlns:a16="http://schemas.microsoft.com/office/drawing/2014/main" id="{D7D1ACF0-9436-BF4A-823E-860B54F4E908}"/>
              </a:ext>
            </a:extLst>
          </p:cNvPr>
          <p:cNvSpPr/>
          <p:nvPr/>
        </p:nvSpPr>
        <p:spPr>
          <a:xfrm>
            <a:off x="6728047" y="4787198"/>
            <a:ext cx="722842" cy="1389765"/>
          </a:xfrm>
          <a:prstGeom prst="rect">
            <a:avLst/>
          </a:prstGeom>
          <a:solidFill>
            <a:srgbClr val="5E94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TextBox 63">
            <a:extLst>
              <a:ext uri="{FF2B5EF4-FFF2-40B4-BE49-F238E27FC236}">
                <a16:creationId xmlns:a16="http://schemas.microsoft.com/office/drawing/2014/main" id="{EFB91E95-4B7B-CC43-BA9D-42AC1DDA9A94}"/>
              </a:ext>
            </a:extLst>
          </p:cNvPr>
          <p:cNvSpPr txBox="1"/>
          <p:nvPr/>
        </p:nvSpPr>
        <p:spPr>
          <a:xfrm>
            <a:off x="6734141" y="4768359"/>
            <a:ext cx="722842" cy="369332"/>
          </a:xfrm>
          <a:prstGeom prst="rect">
            <a:avLst/>
          </a:prstGeom>
          <a:noFill/>
        </p:spPr>
        <p:txBody>
          <a:bodyPr wrap="square" rtlCol="0">
            <a:spAutoFit/>
          </a:bodyPr>
          <a:lstStyle/>
          <a:p>
            <a:pPr algn="ctr"/>
            <a:r>
              <a:rPr lang="en-US" b="1" dirty="0">
                <a:solidFill>
                  <a:schemeClr val="bg1"/>
                </a:solidFill>
                <a:latin typeface="Merriweather Sans" panose="02000503060000020004" pitchFamily="2" charset="77"/>
              </a:rPr>
              <a:t>78</a:t>
            </a:r>
          </a:p>
        </p:txBody>
      </p:sp>
      <p:sp>
        <p:nvSpPr>
          <p:cNvPr id="65" name="TextBox 64">
            <a:extLst>
              <a:ext uri="{FF2B5EF4-FFF2-40B4-BE49-F238E27FC236}">
                <a16:creationId xmlns:a16="http://schemas.microsoft.com/office/drawing/2014/main" id="{86691C9D-BD59-8048-A801-4767FB6FD6EB}"/>
              </a:ext>
            </a:extLst>
          </p:cNvPr>
          <p:cNvSpPr txBox="1"/>
          <p:nvPr/>
        </p:nvSpPr>
        <p:spPr>
          <a:xfrm>
            <a:off x="7466245" y="4621181"/>
            <a:ext cx="722842" cy="369332"/>
          </a:xfrm>
          <a:prstGeom prst="rect">
            <a:avLst/>
          </a:prstGeom>
          <a:noFill/>
        </p:spPr>
        <p:txBody>
          <a:bodyPr wrap="square" rtlCol="0">
            <a:spAutoFit/>
          </a:bodyPr>
          <a:lstStyle/>
          <a:p>
            <a:pPr algn="ctr"/>
            <a:r>
              <a:rPr lang="en-US" b="1" dirty="0">
                <a:solidFill>
                  <a:schemeClr val="bg1"/>
                </a:solidFill>
                <a:latin typeface="Merriweather Sans" panose="02000503060000020004" pitchFamily="2" charset="77"/>
              </a:rPr>
              <a:t>79</a:t>
            </a:r>
          </a:p>
        </p:txBody>
      </p:sp>
      <p:sp>
        <p:nvSpPr>
          <p:cNvPr id="6" name="Rectangle 5">
            <a:extLst>
              <a:ext uri="{FF2B5EF4-FFF2-40B4-BE49-F238E27FC236}">
                <a16:creationId xmlns:a16="http://schemas.microsoft.com/office/drawing/2014/main" id="{72C1D6CB-241D-8742-8C7A-0231E60EEE6B}"/>
              </a:ext>
            </a:extLst>
          </p:cNvPr>
          <p:cNvSpPr/>
          <p:nvPr/>
        </p:nvSpPr>
        <p:spPr>
          <a:xfrm>
            <a:off x="9129999" y="6208835"/>
            <a:ext cx="750526" cy="369332"/>
          </a:xfrm>
          <a:prstGeom prst="rect">
            <a:avLst/>
          </a:prstGeom>
        </p:spPr>
        <p:txBody>
          <a:bodyPr wrap="none">
            <a:spAutoFit/>
          </a:bodyPr>
          <a:lstStyle/>
          <a:p>
            <a:r>
              <a:rPr lang="en-US" dirty="0">
                <a:latin typeface="Merriweather Sans" panose="02000503060000020004" pitchFamily="2" charset="77"/>
              </a:rPr>
              <a:t>OBQA</a:t>
            </a:r>
            <a:endParaRPr lang="en-US" dirty="0"/>
          </a:p>
        </p:txBody>
      </p:sp>
      <p:sp>
        <p:nvSpPr>
          <p:cNvPr id="66" name="Rectangle 65">
            <a:extLst>
              <a:ext uri="{FF2B5EF4-FFF2-40B4-BE49-F238E27FC236}">
                <a16:creationId xmlns:a16="http://schemas.microsoft.com/office/drawing/2014/main" id="{0C8AD106-ED84-054C-B1FE-34C37CD38912}"/>
              </a:ext>
            </a:extLst>
          </p:cNvPr>
          <p:cNvSpPr/>
          <p:nvPr/>
        </p:nvSpPr>
        <p:spPr>
          <a:xfrm>
            <a:off x="4889019" y="6229615"/>
            <a:ext cx="1124026" cy="369332"/>
          </a:xfrm>
          <a:prstGeom prst="rect">
            <a:avLst/>
          </a:prstGeom>
        </p:spPr>
        <p:txBody>
          <a:bodyPr wrap="none">
            <a:spAutoFit/>
          </a:bodyPr>
          <a:lstStyle/>
          <a:p>
            <a:r>
              <a:rPr lang="en-US" dirty="0"/>
              <a:t>ARC-</a:t>
            </a:r>
            <a:r>
              <a:rPr lang="en-US" dirty="0" err="1"/>
              <a:t>chall</a:t>
            </a:r>
            <a:endParaRPr lang="en-US" dirty="0"/>
          </a:p>
        </p:txBody>
      </p:sp>
      <p:sp>
        <p:nvSpPr>
          <p:cNvPr id="67" name="Rectangle 66">
            <a:extLst>
              <a:ext uri="{FF2B5EF4-FFF2-40B4-BE49-F238E27FC236}">
                <a16:creationId xmlns:a16="http://schemas.microsoft.com/office/drawing/2014/main" id="{8F3FAE3B-3D92-A949-8A12-0C491857F2C6}"/>
              </a:ext>
            </a:extLst>
          </p:cNvPr>
          <p:cNvSpPr/>
          <p:nvPr/>
        </p:nvSpPr>
        <p:spPr>
          <a:xfrm>
            <a:off x="6485930" y="6225536"/>
            <a:ext cx="1863011" cy="369332"/>
          </a:xfrm>
          <a:prstGeom prst="rect">
            <a:avLst/>
          </a:prstGeom>
        </p:spPr>
        <p:txBody>
          <a:bodyPr wrap="none">
            <a:spAutoFit/>
          </a:bodyPr>
          <a:lstStyle/>
          <a:p>
            <a:r>
              <a:rPr lang="en-US" dirty="0" err="1">
                <a:latin typeface="Merriweather Sans" panose="02000503060000020004" pitchFamily="2" charset="77"/>
              </a:rPr>
              <a:t>CommonsenseQA</a:t>
            </a:r>
            <a:endParaRPr lang="en-US" dirty="0"/>
          </a:p>
        </p:txBody>
      </p:sp>
      <p:sp>
        <p:nvSpPr>
          <p:cNvPr id="29" name="Rectangle 28">
            <a:extLst>
              <a:ext uri="{FF2B5EF4-FFF2-40B4-BE49-F238E27FC236}">
                <a16:creationId xmlns:a16="http://schemas.microsoft.com/office/drawing/2014/main" id="{75F15BB2-896F-FB41-AEED-6B0033AAE8BA}"/>
              </a:ext>
            </a:extLst>
          </p:cNvPr>
          <p:cNvSpPr/>
          <p:nvPr/>
        </p:nvSpPr>
        <p:spPr>
          <a:xfrm>
            <a:off x="4743864" y="6522770"/>
            <a:ext cx="5820205" cy="523220"/>
          </a:xfrm>
          <a:prstGeom prst="rect">
            <a:avLst/>
          </a:prstGeom>
        </p:spPr>
        <p:txBody>
          <a:bodyPr wrap="square">
            <a:spAutoFit/>
          </a:bodyPr>
          <a:lstStyle/>
          <a:p>
            <a:r>
              <a:rPr lang="en-US" sz="1400" dirty="0">
                <a:solidFill>
                  <a:schemeClr val="bg1">
                    <a:lumMod val="50000"/>
                  </a:schemeClr>
                </a:solidFill>
              </a:rPr>
              <a:t> [Clark et al. 18] 	        [Talmor et al. 19] 	               [</a:t>
            </a:r>
            <a:r>
              <a:rPr lang="en-US" sz="1400" dirty="0" err="1">
                <a:solidFill>
                  <a:schemeClr val="bg1">
                    <a:lumMod val="50000"/>
                  </a:schemeClr>
                </a:solidFill>
              </a:rPr>
              <a:t>Khot</a:t>
            </a:r>
            <a:r>
              <a:rPr lang="en-US" sz="1400" dirty="0">
                <a:solidFill>
                  <a:schemeClr val="bg1">
                    <a:lumMod val="50000"/>
                  </a:schemeClr>
                </a:solidFill>
              </a:rPr>
              <a:t> et al. 19]	 </a:t>
            </a:r>
          </a:p>
          <a:p>
            <a:endParaRPr lang="en-US" sz="1400" dirty="0">
              <a:solidFill>
                <a:schemeClr val="bg1">
                  <a:lumMod val="50000"/>
                </a:schemeClr>
              </a:solidFill>
            </a:endParaRPr>
          </a:p>
        </p:txBody>
      </p:sp>
      <p:sp>
        <p:nvSpPr>
          <p:cNvPr id="3" name="Slide Number Placeholder 2">
            <a:extLst>
              <a:ext uri="{FF2B5EF4-FFF2-40B4-BE49-F238E27FC236}">
                <a16:creationId xmlns:a16="http://schemas.microsoft.com/office/drawing/2014/main" id="{5413DCE5-95A5-E44B-870C-CFBF7FB0C1DC}"/>
              </a:ext>
            </a:extLst>
          </p:cNvPr>
          <p:cNvSpPr>
            <a:spLocks noGrp="1"/>
          </p:cNvSpPr>
          <p:nvPr>
            <p:ph type="sldNum" sz="quarter" idx="10"/>
          </p:nvPr>
        </p:nvSpPr>
        <p:spPr/>
        <p:txBody>
          <a:bodyPr/>
          <a:lstStyle/>
          <a:p>
            <a:pPr>
              <a:defRPr/>
            </a:pPr>
            <a:fld id="{0121240C-47AF-2F4D-83B3-CC3EDF50F794}" type="slidenum">
              <a:rPr lang="en-US" smtClean="0"/>
              <a:pPr>
                <a:defRPr/>
              </a:pPr>
              <a:t>27</a:t>
            </a:fld>
            <a:endParaRPr lang="en-US" dirty="0"/>
          </a:p>
        </p:txBody>
      </p:sp>
      <p:sp>
        <p:nvSpPr>
          <p:cNvPr id="39" name="Rectangle 38">
            <a:extLst>
              <a:ext uri="{FF2B5EF4-FFF2-40B4-BE49-F238E27FC236}">
                <a16:creationId xmlns:a16="http://schemas.microsoft.com/office/drawing/2014/main" id="{CEA0CBD3-507C-B745-95C4-D676F91CE4E3}"/>
              </a:ext>
            </a:extLst>
          </p:cNvPr>
          <p:cNvSpPr/>
          <p:nvPr/>
        </p:nvSpPr>
        <p:spPr>
          <a:xfrm>
            <a:off x="4672476" y="4070194"/>
            <a:ext cx="753692" cy="21072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441905EF-8BA2-0144-9A27-E3AACCA5311F}"/>
              </a:ext>
            </a:extLst>
          </p:cNvPr>
          <p:cNvSpPr/>
          <p:nvPr/>
        </p:nvSpPr>
        <p:spPr>
          <a:xfrm>
            <a:off x="6697197" y="4065763"/>
            <a:ext cx="753692" cy="21072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822019CF-C3F9-614E-B29A-8A233321FE9E}"/>
              </a:ext>
            </a:extLst>
          </p:cNvPr>
          <p:cNvSpPr/>
          <p:nvPr/>
        </p:nvSpPr>
        <p:spPr>
          <a:xfrm>
            <a:off x="8777394" y="3880611"/>
            <a:ext cx="753692" cy="2298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47B87786-59B7-4E4C-A3C3-063955A75E6A}"/>
              </a:ext>
            </a:extLst>
          </p:cNvPr>
          <p:cNvSpPr/>
          <p:nvPr/>
        </p:nvSpPr>
        <p:spPr>
          <a:xfrm>
            <a:off x="5436449" y="4056974"/>
            <a:ext cx="753692" cy="21072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F2AA5CD9-968C-8D4B-BFD2-40635A5099C8}"/>
              </a:ext>
            </a:extLst>
          </p:cNvPr>
          <p:cNvSpPr/>
          <p:nvPr/>
        </p:nvSpPr>
        <p:spPr>
          <a:xfrm>
            <a:off x="7484531" y="4074956"/>
            <a:ext cx="753692" cy="21072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0047C498-0EB2-5942-9A00-1BCFC4280535}"/>
              </a:ext>
            </a:extLst>
          </p:cNvPr>
          <p:cNvSpPr/>
          <p:nvPr/>
        </p:nvSpPr>
        <p:spPr>
          <a:xfrm>
            <a:off x="9532346" y="3306409"/>
            <a:ext cx="753692" cy="28712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30135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4" fill="hold" grpId="0" nodeType="clickEffect">
                                  <p:stCondLst>
                                    <p:cond delay="0"/>
                                  </p:stCondLst>
                                  <p:childTnLst>
                                    <p:animEffect transition="out" filter="wipe(down)">
                                      <p:cBhvr>
                                        <p:cTn id="6" dur="500"/>
                                        <p:tgtEl>
                                          <p:spTgt spid="39"/>
                                        </p:tgtEl>
                                      </p:cBhvr>
                                    </p:animEffect>
                                    <p:set>
                                      <p:cBhvr>
                                        <p:cTn id="7" dur="1" fill="hold">
                                          <p:stCondLst>
                                            <p:cond delay="499"/>
                                          </p:stCondLst>
                                        </p:cTn>
                                        <p:tgtEl>
                                          <p:spTgt spid="39"/>
                                        </p:tgtEl>
                                        <p:attrNameLst>
                                          <p:attrName>style.visibility</p:attrName>
                                        </p:attrNameLst>
                                      </p:cBhvr>
                                      <p:to>
                                        <p:strVal val="hidden"/>
                                      </p:to>
                                    </p:set>
                                  </p:childTnLst>
                                </p:cTn>
                              </p:par>
                              <p:par>
                                <p:cTn id="8" presetID="22" presetClass="exit" presetSubtype="4" fill="hold" grpId="0" nodeType="withEffect">
                                  <p:stCondLst>
                                    <p:cond delay="0"/>
                                  </p:stCondLst>
                                  <p:childTnLst>
                                    <p:animEffect transition="out" filter="wipe(down)">
                                      <p:cBhvr>
                                        <p:cTn id="9" dur="500"/>
                                        <p:tgtEl>
                                          <p:spTgt spid="40"/>
                                        </p:tgtEl>
                                      </p:cBhvr>
                                    </p:animEffect>
                                    <p:set>
                                      <p:cBhvr>
                                        <p:cTn id="10" dur="1" fill="hold">
                                          <p:stCondLst>
                                            <p:cond delay="499"/>
                                          </p:stCondLst>
                                        </p:cTn>
                                        <p:tgtEl>
                                          <p:spTgt spid="40"/>
                                        </p:tgtEl>
                                        <p:attrNameLst>
                                          <p:attrName>style.visibility</p:attrName>
                                        </p:attrNameLst>
                                      </p:cBhvr>
                                      <p:to>
                                        <p:strVal val="hidden"/>
                                      </p:to>
                                    </p:set>
                                  </p:childTnLst>
                                </p:cTn>
                              </p:par>
                              <p:par>
                                <p:cTn id="11" presetID="22" presetClass="exit" presetSubtype="4" fill="hold" grpId="0" nodeType="withEffect">
                                  <p:stCondLst>
                                    <p:cond delay="0"/>
                                  </p:stCondLst>
                                  <p:childTnLst>
                                    <p:animEffect transition="out" filter="wipe(down)">
                                      <p:cBhvr>
                                        <p:cTn id="12" dur="500"/>
                                        <p:tgtEl>
                                          <p:spTgt spid="41"/>
                                        </p:tgtEl>
                                      </p:cBhvr>
                                    </p:animEffect>
                                    <p:set>
                                      <p:cBhvr>
                                        <p:cTn id="13" dur="1" fill="hold">
                                          <p:stCondLst>
                                            <p:cond delay="499"/>
                                          </p:stCondLst>
                                        </p:cTn>
                                        <p:tgtEl>
                                          <p:spTgt spid="41"/>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22" presetClass="exit" presetSubtype="4" fill="hold" grpId="0" nodeType="clickEffect">
                                  <p:stCondLst>
                                    <p:cond delay="0"/>
                                  </p:stCondLst>
                                  <p:childTnLst>
                                    <p:animEffect transition="out" filter="wipe(down)">
                                      <p:cBhvr>
                                        <p:cTn id="17" dur="500"/>
                                        <p:tgtEl>
                                          <p:spTgt spid="42"/>
                                        </p:tgtEl>
                                      </p:cBhvr>
                                    </p:animEffect>
                                    <p:set>
                                      <p:cBhvr>
                                        <p:cTn id="18" dur="1" fill="hold">
                                          <p:stCondLst>
                                            <p:cond delay="499"/>
                                          </p:stCondLst>
                                        </p:cTn>
                                        <p:tgtEl>
                                          <p:spTgt spid="42"/>
                                        </p:tgtEl>
                                        <p:attrNameLst>
                                          <p:attrName>style.visibility</p:attrName>
                                        </p:attrNameLst>
                                      </p:cBhvr>
                                      <p:to>
                                        <p:strVal val="hidden"/>
                                      </p:to>
                                    </p:set>
                                  </p:childTnLst>
                                </p:cTn>
                              </p:par>
                              <p:par>
                                <p:cTn id="19" presetID="22" presetClass="exit" presetSubtype="4" fill="hold" grpId="0" nodeType="withEffect">
                                  <p:stCondLst>
                                    <p:cond delay="0"/>
                                  </p:stCondLst>
                                  <p:childTnLst>
                                    <p:animEffect transition="out" filter="wipe(down)">
                                      <p:cBhvr>
                                        <p:cTn id="20" dur="500"/>
                                        <p:tgtEl>
                                          <p:spTgt spid="43"/>
                                        </p:tgtEl>
                                      </p:cBhvr>
                                    </p:animEffect>
                                    <p:set>
                                      <p:cBhvr>
                                        <p:cTn id="21" dur="1" fill="hold">
                                          <p:stCondLst>
                                            <p:cond delay="499"/>
                                          </p:stCondLst>
                                        </p:cTn>
                                        <p:tgtEl>
                                          <p:spTgt spid="43"/>
                                        </p:tgtEl>
                                        <p:attrNameLst>
                                          <p:attrName>style.visibility</p:attrName>
                                        </p:attrNameLst>
                                      </p:cBhvr>
                                      <p:to>
                                        <p:strVal val="hidden"/>
                                      </p:to>
                                    </p:set>
                                  </p:childTnLst>
                                </p:cTn>
                              </p:par>
                              <p:par>
                                <p:cTn id="22" presetID="22" presetClass="exit" presetSubtype="4" fill="hold" grpId="0" nodeType="withEffect">
                                  <p:stCondLst>
                                    <p:cond delay="0"/>
                                  </p:stCondLst>
                                  <p:childTnLst>
                                    <p:animEffect transition="out" filter="wipe(down)">
                                      <p:cBhvr>
                                        <p:cTn id="23" dur="500"/>
                                        <p:tgtEl>
                                          <p:spTgt spid="44"/>
                                        </p:tgtEl>
                                      </p:cBhvr>
                                    </p:animEffect>
                                    <p:set>
                                      <p:cBhvr>
                                        <p:cTn id="24" dur="1" fill="hold">
                                          <p:stCondLst>
                                            <p:cond delay="499"/>
                                          </p:stCondLst>
                                        </p:cTn>
                                        <p:tgtEl>
                                          <p:spTgt spid="4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40" grpId="0" animBg="1"/>
      <p:bldP spid="41" grpId="0" animBg="1"/>
      <p:bldP spid="42" grpId="0" animBg="1"/>
      <p:bldP spid="43" grpId="0" animBg="1"/>
      <p:bldP spid="44"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222A394-1C77-AC44-B1EC-20B9694EC9E1}"/>
              </a:ext>
            </a:extLst>
          </p:cNvPr>
          <p:cNvSpPr>
            <a:spLocks noGrp="1"/>
          </p:cNvSpPr>
          <p:nvPr>
            <p:ph type="title"/>
          </p:nvPr>
        </p:nvSpPr>
        <p:spPr>
          <a:xfrm>
            <a:off x="1140126" y="1683321"/>
            <a:ext cx="9765538" cy="2293938"/>
          </a:xfrm>
        </p:spPr>
        <p:txBody>
          <a:bodyPr/>
          <a:lstStyle/>
          <a:p>
            <a:pPr algn="ctr"/>
            <a:r>
              <a:rPr lang="en-US" dirty="0"/>
              <a:t>Demo</a:t>
            </a:r>
          </a:p>
        </p:txBody>
      </p:sp>
      <p:sp>
        <p:nvSpPr>
          <p:cNvPr id="6" name="Text Placeholder 5">
            <a:extLst>
              <a:ext uri="{FF2B5EF4-FFF2-40B4-BE49-F238E27FC236}">
                <a16:creationId xmlns:a16="http://schemas.microsoft.com/office/drawing/2014/main" id="{298FA953-6F98-444A-8BB0-5BF9A61F43C7}"/>
              </a:ext>
            </a:extLst>
          </p:cNvPr>
          <p:cNvSpPr>
            <a:spLocks noGrp="1"/>
          </p:cNvSpPr>
          <p:nvPr>
            <p:ph type="body" idx="1"/>
          </p:nvPr>
        </p:nvSpPr>
        <p:spPr>
          <a:xfrm>
            <a:off x="1140126" y="4004247"/>
            <a:ext cx="9765538" cy="1500187"/>
          </a:xfrm>
        </p:spPr>
        <p:txBody>
          <a:bodyPr/>
          <a:lstStyle/>
          <a:p>
            <a:pPr algn="ctr"/>
            <a:r>
              <a:rPr lang="en-US" sz="4000" dirty="0">
                <a:hlinkClick r:id="rId3">
                  <a:extLst>
                    <a:ext uri="{A12FA001-AC4F-418D-AE19-62706E023703}">
                      <ahyp:hlinkClr xmlns:ahyp="http://schemas.microsoft.com/office/drawing/2018/hyperlinkcolor" val="tx"/>
                    </a:ext>
                  </a:extLst>
                </a:hlinkClick>
              </a:rPr>
              <a:t>https://unifiedqa.apps.allenai.org</a:t>
            </a:r>
            <a:r>
              <a:rPr lang="en-US" sz="4000" dirty="0"/>
              <a:t>   </a:t>
            </a:r>
          </a:p>
        </p:txBody>
      </p:sp>
      <p:sp>
        <p:nvSpPr>
          <p:cNvPr id="2" name="Slide Number Placeholder 1">
            <a:extLst>
              <a:ext uri="{FF2B5EF4-FFF2-40B4-BE49-F238E27FC236}">
                <a16:creationId xmlns:a16="http://schemas.microsoft.com/office/drawing/2014/main" id="{B6D6201B-1D76-C444-9E19-352CCBF177A9}"/>
              </a:ext>
            </a:extLst>
          </p:cNvPr>
          <p:cNvSpPr>
            <a:spLocks noGrp="1"/>
          </p:cNvSpPr>
          <p:nvPr>
            <p:ph type="sldNum" sz="quarter" idx="10"/>
          </p:nvPr>
        </p:nvSpPr>
        <p:spPr/>
        <p:txBody>
          <a:bodyPr/>
          <a:lstStyle/>
          <a:p>
            <a:pPr>
              <a:defRPr/>
            </a:pPr>
            <a:fld id="{0D929C90-1AB1-0149-B55A-AC988D491CF7}" type="slidenum">
              <a:rPr lang="en-US" smtClean="0"/>
              <a:pPr>
                <a:defRPr/>
              </a:pPr>
              <a:t>28</a:t>
            </a:fld>
            <a:endParaRPr lang="en-US" dirty="0"/>
          </a:p>
        </p:txBody>
      </p:sp>
    </p:spTree>
    <p:extLst>
      <p:ext uri="{BB962C8B-B14F-4D97-AF65-F5344CB8AC3E}">
        <p14:creationId xmlns:p14="http://schemas.microsoft.com/office/powerpoint/2010/main" val="25035856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93E60A-2095-6645-A825-C24DFD2CD6F6}"/>
              </a:ext>
            </a:extLst>
          </p:cNvPr>
          <p:cNvSpPr>
            <a:spLocks noGrp="1"/>
          </p:cNvSpPr>
          <p:nvPr>
            <p:ph type="title"/>
          </p:nvPr>
        </p:nvSpPr>
        <p:spPr/>
        <p:txBody>
          <a:bodyPr/>
          <a:lstStyle/>
          <a:p>
            <a:r>
              <a:rPr lang="en-US" dirty="0"/>
              <a:t>Roadmap</a:t>
            </a:r>
          </a:p>
        </p:txBody>
      </p:sp>
      <p:sp>
        <p:nvSpPr>
          <p:cNvPr id="3" name="Content Placeholder 2">
            <a:extLst>
              <a:ext uri="{FF2B5EF4-FFF2-40B4-BE49-F238E27FC236}">
                <a16:creationId xmlns:a16="http://schemas.microsoft.com/office/drawing/2014/main" id="{27848FFF-2AE8-CB43-B1FE-74D3FCEBF541}"/>
              </a:ext>
            </a:extLst>
          </p:cNvPr>
          <p:cNvSpPr>
            <a:spLocks noGrp="1"/>
          </p:cNvSpPr>
          <p:nvPr>
            <p:ph idx="1"/>
          </p:nvPr>
        </p:nvSpPr>
        <p:spPr/>
        <p:txBody>
          <a:bodyPr/>
          <a:lstStyle/>
          <a:p>
            <a:pPr marL="742950" indent="-742950">
              <a:buFont typeface="+mj-lt"/>
              <a:buAutoNum type="arabicPeriod"/>
            </a:pPr>
            <a:r>
              <a:rPr lang="en-US" sz="4000" dirty="0"/>
              <a:t>Generalization across formats  </a:t>
            </a:r>
            <a:br>
              <a:rPr lang="en-US" sz="4000" dirty="0"/>
            </a:br>
            <a:endParaRPr lang="en-US" sz="4000" dirty="0"/>
          </a:p>
          <a:p>
            <a:pPr marL="742950" indent="-742950">
              <a:buFont typeface="+mj-lt"/>
              <a:buAutoNum type="arabicPeriod"/>
            </a:pPr>
            <a:r>
              <a:rPr lang="en-US" sz="4000" b="1" dirty="0" err="1">
                <a:solidFill>
                  <a:schemeClr val="accent1"/>
                </a:solidFill>
              </a:rPr>
              <a:t>UnifiedQA</a:t>
            </a:r>
            <a:r>
              <a:rPr lang="en-US" sz="4000" b="1" dirty="0">
                <a:solidFill>
                  <a:schemeClr val="accent1"/>
                </a:solidFill>
              </a:rPr>
              <a:t> + Empirical Intuitions </a:t>
            </a:r>
            <a:br>
              <a:rPr lang="en-US" sz="4000" b="1" dirty="0">
                <a:solidFill>
                  <a:schemeClr val="accent1"/>
                </a:solidFill>
              </a:rPr>
            </a:br>
            <a:endParaRPr lang="en-US" sz="4000" b="1" dirty="0">
              <a:solidFill>
                <a:schemeClr val="accent1"/>
              </a:solidFill>
            </a:endParaRPr>
          </a:p>
          <a:p>
            <a:pPr marL="742950" indent="-742950">
              <a:buFont typeface="+mj-lt"/>
              <a:buAutoNum type="arabicPeriod"/>
            </a:pPr>
            <a:r>
              <a:rPr lang="en-US" sz="4000" dirty="0"/>
              <a:t>Discussion and next steps </a:t>
            </a:r>
          </a:p>
        </p:txBody>
      </p:sp>
      <p:pic>
        <p:nvPicPr>
          <p:cNvPr id="5" name="Google Shape;795;p81">
            <a:extLst>
              <a:ext uri="{FF2B5EF4-FFF2-40B4-BE49-F238E27FC236}">
                <a16:creationId xmlns:a16="http://schemas.microsoft.com/office/drawing/2014/main" id="{659BA017-ADDC-AB4C-BA32-1BC454521624}"/>
              </a:ext>
            </a:extLst>
          </p:cNvPr>
          <p:cNvPicPr preferRelativeResize="0"/>
          <p:nvPr/>
        </p:nvPicPr>
        <p:blipFill>
          <a:blip r:embed="rId3">
            <a:alphaModFix/>
          </a:blip>
          <a:stretch>
            <a:fillRect/>
          </a:stretch>
        </p:blipFill>
        <p:spPr>
          <a:xfrm>
            <a:off x="9438750" y="2086244"/>
            <a:ext cx="1915050" cy="1915050"/>
          </a:xfrm>
          <a:prstGeom prst="rect">
            <a:avLst/>
          </a:prstGeom>
          <a:noFill/>
          <a:ln>
            <a:noFill/>
          </a:ln>
        </p:spPr>
      </p:pic>
      <p:sp>
        <p:nvSpPr>
          <p:cNvPr id="4" name="Slide Number Placeholder 3">
            <a:extLst>
              <a:ext uri="{FF2B5EF4-FFF2-40B4-BE49-F238E27FC236}">
                <a16:creationId xmlns:a16="http://schemas.microsoft.com/office/drawing/2014/main" id="{C959C8B7-8883-CC4A-9C10-7DD0E7C185D6}"/>
              </a:ext>
            </a:extLst>
          </p:cNvPr>
          <p:cNvSpPr>
            <a:spLocks noGrp="1"/>
          </p:cNvSpPr>
          <p:nvPr>
            <p:ph type="sldNum" sz="quarter" idx="10"/>
          </p:nvPr>
        </p:nvSpPr>
        <p:spPr/>
        <p:txBody>
          <a:bodyPr/>
          <a:lstStyle/>
          <a:p>
            <a:pPr>
              <a:defRPr/>
            </a:pPr>
            <a:fld id="{0121240C-47AF-2F4D-83B3-CC3EDF50F794}" type="slidenum">
              <a:rPr lang="en-US" smtClean="0"/>
              <a:pPr>
                <a:defRPr/>
              </a:pPr>
              <a:t>29</a:t>
            </a:fld>
            <a:endParaRPr lang="en-US" dirty="0"/>
          </a:p>
        </p:txBody>
      </p:sp>
    </p:spTree>
    <p:extLst>
      <p:ext uri="{BB962C8B-B14F-4D97-AF65-F5344CB8AC3E}">
        <p14:creationId xmlns:p14="http://schemas.microsoft.com/office/powerpoint/2010/main" val="23390586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966992-1B72-F341-B9CB-11B9C9F3A201}"/>
              </a:ext>
            </a:extLst>
          </p:cNvPr>
          <p:cNvSpPr>
            <a:spLocks noGrp="1"/>
          </p:cNvSpPr>
          <p:nvPr>
            <p:ph type="title"/>
          </p:nvPr>
        </p:nvSpPr>
        <p:spPr/>
        <p:txBody>
          <a:bodyPr/>
          <a:lstStyle/>
          <a:p>
            <a:r>
              <a:rPr lang="en-US" dirty="0"/>
              <a:t>QA; a broad definition </a:t>
            </a:r>
          </a:p>
        </p:txBody>
      </p:sp>
      <p:sp>
        <p:nvSpPr>
          <p:cNvPr id="3" name="Content Placeholder 2">
            <a:extLst>
              <a:ext uri="{FF2B5EF4-FFF2-40B4-BE49-F238E27FC236}">
                <a16:creationId xmlns:a16="http://schemas.microsoft.com/office/drawing/2014/main" id="{D7A50B66-97F6-1A4E-ABA1-F9761B3913D9}"/>
              </a:ext>
            </a:extLst>
          </p:cNvPr>
          <p:cNvSpPr>
            <a:spLocks noGrp="1"/>
          </p:cNvSpPr>
          <p:nvPr>
            <p:ph idx="1"/>
          </p:nvPr>
        </p:nvSpPr>
        <p:spPr/>
        <p:txBody>
          <a:bodyPr/>
          <a:lstStyle/>
          <a:p>
            <a:r>
              <a:rPr lang="en-US" b="1" dirty="0"/>
              <a:t>Task:</a:t>
            </a:r>
            <a:r>
              <a:rPr lang="en-US" dirty="0"/>
              <a:t> Question Answering (QA)</a:t>
            </a:r>
          </a:p>
        </p:txBody>
      </p:sp>
      <p:sp>
        <p:nvSpPr>
          <p:cNvPr id="5" name="Rectangle 4">
            <a:extLst>
              <a:ext uri="{FF2B5EF4-FFF2-40B4-BE49-F238E27FC236}">
                <a16:creationId xmlns:a16="http://schemas.microsoft.com/office/drawing/2014/main" id="{7138C077-2382-4245-8861-792F6A4AD2F3}"/>
              </a:ext>
            </a:extLst>
          </p:cNvPr>
          <p:cNvSpPr/>
          <p:nvPr/>
        </p:nvSpPr>
        <p:spPr>
          <a:xfrm>
            <a:off x="185597" y="2974234"/>
            <a:ext cx="3177745" cy="1200329"/>
          </a:xfrm>
          <a:prstGeom prst="rect">
            <a:avLst/>
          </a:prstGeom>
        </p:spPr>
        <p:txBody>
          <a:bodyPr wrap="square">
            <a:spAutoFit/>
          </a:bodyPr>
          <a:lstStyle/>
          <a:p>
            <a:pPr algn="ctr"/>
            <a:r>
              <a:rPr lang="en-US" sz="2400" i="1" dirty="0"/>
              <a:t>“What does photosynthesis produce that helps plants grow?”</a:t>
            </a:r>
          </a:p>
        </p:txBody>
      </p:sp>
      <p:pic>
        <p:nvPicPr>
          <p:cNvPr id="7" name="Picture 6">
            <a:extLst>
              <a:ext uri="{FF2B5EF4-FFF2-40B4-BE49-F238E27FC236}">
                <a16:creationId xmlns:a16="http://schemas.microsoft.com/office/drawing/2014/main" id="{380A614E-3A06-C24B-837D-D17FC9DB8304}"/>
              </a:ext>
            </a:extLst>
          </p:cNvPr>
          <p:cNvPicPr>
            <a:picLocks noChangeAspect="1"/>
          </p:cNvPicPr>
          <p:nvPr/>
        </p:nvPicPr>
        <p:blipFill>
          <a:blip r:embed="rId3"/>
          <a:stretch>
            <a:fillRect/>
          </a:stretch>
        </p:blipFill>
        <p:spPr>
          <a:xfrm>
            <a:off x="1596252" y="4311481"/>
            <a:ext cx="871493" cy="859873"/>
          </a:xfrm>
          <a:prstGeom prst="rect">
            <a:avLst/>
          </a:prstGeom>
        </p:spPr>
      </p:pic>
      <p:sp>
        <p:nvSpPr>
          <p:cNvPr id="8" name="Rectangle 7">
            <a:extLst>
              <a:ext uri="{FF2B5EF4-FFF2-40B4-BE49-F238E27FC236}">
                <a16:creationId xmlns:a16="http://schemas.microsoft.com/office/drawing/2014/main" id="{4D115DBF-D3D4-634B-AADA-D10A20FA8F7F}"/>
              </a:ext>
            </a:extLst>
          </p:cNvPr>
          <p:cNvSpPr/>
          <p:nvPr/>
        </p:nvSpPr>
        <p:spPr>
          <a:xfrm>
            <a:off x="9275461" y="3626696"/>
            <a:ext cx="1562100" cy="523220"/>
          </a:xfrm>
          <a:prstGeom prst="rect">
            <a:avLst/>
          </a:prstGeom>
        </p:spPr>
        <p:txBody>
          <a:bodyPr wrap="square">
            <a:spAutoFit/>
          </a:bodyPr>
          <a:lstStyle/>
          <a:p>
            <a:pPr algn="ctr"/>
            <a:r>
              <a:rPr lang="en-US" sz="2800" i="1" dirty="0"/>
              <a:t>“sugar”</a:t>
            </a:r>
          </a:p>
        </p:txBody>
      </p:sp>
      <p:sp>
        <p:nvSpPr>
          <p:cNvPr id="9" name="Chevron 8">
            <a:extLst>
              <a:ext uri="{FF2B5EF4-FFF2-40B4-BE49-F238E27FC236}">
                <a16:creationId xmlns:a16="http://schemas.microsoft.com/office/drawing/2014/main" id="{CB365D0E-959B-5E45-8377-7DD10BD86850}"/>
              </a:ext>
            </a:extLst>
          </p:cNvPr>
          <p:cNvSpPr/>
          <p:nvPr/>
        </p:nvSpPr>
        <p:spPr>
          <a:xfrm>
            <a:off x="3753006" y="3729100"/>
            <a:ext cx="871493" cy="420816"/>
          </a:xfrm>
          <a:prstGeom prst="chevron">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
        <p:nvSpPr>
          <p:cNvPr id="10" name="Chevron 9">
            <a:extLst>
              <a:ext uri="{FF2B5EF4-FFF2-40B4-BE49-F238E27FC236}">
                <a16:creationId xmlns:a16="http://schemas.microsoft.com/office/drawing/2014/main" id="{1077085D-DA70-024C-9860-41F5A5D3D30B}"/>
              </a:ext>
            </a:extLst>
          </p:cNvPr>
          <p:cNvSpPr/>
          <p:nvPr/>
        </p:nvSpPr>
        <p:spPr>
          <a:xfrm>
            <a:off x="7833388" y="3747669"/>
            <a:ext cx="862090" cy="383678"/>
          </a:xfrm>
          <a:prstGeom prst="chevron">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pic>
        <p:nvPicPr>
          <p:cNvPr id="12" name="Google Shape;1258;p104" descr="Related image">
            <a:extLst>
              <a:ext uri="{FF2B5EF4-FFF2-40B4-BE49-F238E27FC236}">
                <a16:creationId xmlns:a16="http://schemas.microsoft.com/office/drawing/2014/main" id="{86AD9861-03B3-5F41-B1BC-E6900CC76387}"/>
              </a:ext>
            </a:extLst>
          </p:cNvPr>
          <p:cNvPicPr preferRelativeResize="0"/>
          <p:nvPr/>
        </p:nvPicPr>
        <p:blipFill>
          <a:blip r:embed="rId4">
            <a:alphaModFix/>
          </a:blip>
          <a:stretch>
            <a:fillRect/>
          </a:stretch>
        </p:blipFill>
        <p:spPr>
          <a:xfrm>
            <a:off x="5263062" y="3071272"/>
            <a:ext cx="1562100" cy="1732221"/>
          </a:xfrm>
          <a:prstGeom prst="rect">
            <a:avLst/>
          </a:prstGeom>
          <a:noFill/>
          <a:ln>
            <a:noFill/>
          </a:ln>
        </p:spPr>
      </p:pic>
      <p:sp>
        <p:nvSpPr>
          <p:cNvPr id="4" name="Rectangle 3">
            <a:extLst>
              <a:ext uri="{FF2B5EF4-FFF2-40B4-BE49-F238E27FC236}">
                <a16:creationId xmlns:a16="http://schemas.microsoft.com/office/drawing/2014/main" id="{73F7DB75-16C7-F844-9CE6-86C59BB8E3A3}"/>
              </a:ext>
            </a:extLst>
          </p:cNvPr>
          <p:cNvSpPr/>
          <p:nvPr/>
        </p:nvSpPr>
        <p:spPr>
          <a:xfrm>
            <a:off x="376889" y="5530632"/>
            <a:ext cx="3933854" cy="646331"/>
          </a:xfrm>
          <a:prstGeom prst="rect">
            <a:avLst/>
          </a:prstGeom>
        </p:spPr>
        <p:txBody>
          <a:bodyPr wrap="square">
            <a:spAutoFit/>
          </a:bodyPr>
          <a:lstStyle/>
          <a:p>
            <a:r>
              <a:rPr lang="en-US" b="1" dirty="0">
                <a:solidFill>
                  <a:srgbClr val="255ED3"/>
                </a:solidFill>
              </a:rPr>
              <a:t>Input: </a:t>
            </a:r>
            <a:r>
              <a:rPr lang="en-US" i="1" dirty="0">
                <a:solidFill>
                  <a:srgbClr val="255ED3"/>
                </a:solidFill>
              </a:rPr>
              <a:t>A question, along with additional information (hints, docs, images, etc.)</a:t>
            </a:r>
          </a:p>
        </p:txBody>
      </p:sp>
      <p:sp>
        <p:nvSpPr>
          <p:cNvPr id="11" name="Rectangle 10">
            <a:extLst>
              <a:ext uri="{FF2B5EF4-FFF2-40B4-BE49-F238E27FC236}">
                <a16:creationId xmlns:a16="http://schemas.microsoft.com/office/drawing/2014/main" id="{B8DC48A9-99A0-644F-90E7-373DFF9F5650}"/>
              </a:ext>
            </a:extLst>
          </p:cNvPr>
          <p:cNvSpPr/>
          <p:nvPr/>
        </p:nvSpPr>
        <p:spPr>
          <a:xfrm>
            <a:off x="8532192" y="5487087"/>
            <a:ext cx="3137295" cy="646331"/>
          </a:xfrm>
          <a:prstGeom prst="rect">
            <a:avLst/>
          </a:prstGeom>
        </p:spPr>
        <p:txBody>
          <a:bodyPr wrap="square">
            <a:spAutoFit/>
          </a:bodyPr>
          <a:lstStyle/>
          <a:p>
            <a:r>
              <a:rPr lang="en-US" b="1" dirty="0">
                <a:solidFill>
                  <a:srgbClr val="255ED3"/>
                </a:solidFill>
              </a:rPr>
              <a:t>Output: </a:t>
            </a:r>
            <a:r>
              <a:rPr lang="en-US" i="1" dirty="0">
                <a:solidFill>
                  <a:srgbClr val="255ED3"/>
                </a:solidFill>
              </a:rPr>
              <a:t>a string that addresses the input question. </a:t>
            </a:r>
          </a:p>
        </p:txBody>
      </p:sp>
      <p:sp>
        <p:nvSpPr>
          <p:cNvPr id="6" name="Slide Number Placeholder 5">
            <a:extLst>
              <a:ext uri="{FF2B5EF4-FFF2-40B4-BE49-F238E27FC236}">
                <a16:creationId xmlns:a16="http://schemas.microsoft.com/office/drawing/2014/main" id="{C212F7F6-CE96-F740-830C-AB8D6D34B0BF}"/>
              </a:ext>
            </a:extLst>
          </p:cNvPr>
          <p:cNvSpPr>
            <a:spLocks noGrp="1"/>
          </p:cNvSpPr>
          <p:nvPr>
            <p:ph type="sldNum" sz="quarter" idx="10"/>
          </p:nvPr>
        </p:nvSpPr>
        <p:spPr/>
        <p:txBody>
          <a:bodyPr/>
          <a:lstStyle/>
          <a:p>
            <a:pPr>
              <a:defRPr/>
            </a:pPr>
            <a:fld id="{0121240C-47AF-2F4D-83B3-CC3EDF50F794}" type="slidenum">
              <a:rPr lang="en-US" smtClean="0"/>
              <a:pPr>
                <a:defRPr/>
              </a:pPr>
              <a:t>3</a:t>
            </a:fld>
            <a:endParaRPr lang="en-US" dirty="0"/>
          </a:p>
        </p:txBody>
      </p:sp>
    </p:spTree>
    <p:extLst>
      <p:ext uri="{BB962C8B-B14F-4D97-AF65-F5344CB8AC3E}">
        <p14:creationId xmlns:p14="http://schemas.microsoft.com/office/powerpoint/2010/main" val="96505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500"/>
                                        <p:tgtEl>
                                          <p:spTgt spid="10"/>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500"/>
                                        <p:tgtEl>
                                          <p:spTgt spid="8"/>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fade">
                                      <p:cBhvr>
                                        <p:cTn id="3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9" grpId="0" animBg="1"/>
      <p:bldP spid="10" grpId="0" animBg="1"/>
      <p:bldP spid="4" grpId="0"/>
      <p:bldP spid="11"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93E60A-2095-6645-A825-C24DFD2CD6F6}"/>
              </a:ext>
            </a:extLst>
          </p:cNvPr>
          <p:cNvSpPr>
            <a:spLocks noGrp="1"/>
          </p:cNvSpPr>
          <p:nvPr>
            <p:ph type="title"/>
          </p:nvPr>
        </p:nvSpPr>
        <p:spPr/>
        <p:txBody>
          <a:bodyPr/>
          <a:lstStyle/>
          <a:p>
            <a:r>
              <a:rPr lang="en-US" dirty="0"/>
              <a:t>Roadmap</a:t>
            </a:r>
          </a:p>
        </p:txBody>
      </p:sp>
      <p:sp>
        <p:nvSpPr>
          <p:cNvPr id="3" name="Content Placeholder 2">
            <a:extLst>
              <a:ext uri="{FF2B5EF4-FFF2-40B4-BE49-F238E27FC236}">
                <a16:creationId xmlns:a16="http://schemas.microsoft.com/office/drawing/2014/main" id="{27848FFF-2AE8-CB43-B1FE-74D3FCEBF541}"/>
              </a:ext>
            </a:extLst>
          </p:cNvPr>
          <p:cNvSpPr>
            <a:spLocks noGrp="1"/>
          </p:cNvSpPr>
          <p:nvPr>
            <p:ph idx="1"/>
          </p:nvPr>
        </p:nvSpPr>
        <p:spPr/>
        <p:txBody>
          <a:bodyPr/>
          <a:lstStyle/>
          <a:p>
            <a:pPr marL="742950" indent="-742950">
              <a:buFont typeface="+mj-lt"/>
              <a:buAutoNum type="arabicPeriod"/>
            </a:pPr>
            <a:r>
              <a:rPr lang="en-US" sz="4000" dirty="0"/>
              <a:t>Generalization across formats  </a:t>
            </a:r>
            <a:br>
              <a:rPr lang="en-US" sz="4000" dirty="0"/>
            </a:br>
            <a:endParaRPr lang="en-US" sz="4000" dirty="0"/>
          </a:p>
          <a:p>
            <a:pPr marL="742950" indent="-742950">
              <a:buFont typeface="+mj-lt"/>
              <a:buAutoNum type="arabicPeriod"/>
            </a:pPr>
            <a:r>
              <a:rPr lang="en-US" sz="4000" dirty="0" err="1">
                <a:solidFill>
                  <a:schemeClr val="tx1">
                    <a:lumMod val="50000"/>
                  </a:schemeClr>
                </a:solidFill>
              </a:rPr>
              <a:t>UnifiedQA</a:t>
            </a:r>
            <a:r>
              <a:rPr lang="en-US" sz="4000" dirty="0">
                <a:solidFill>
                  <a:schemeClr val="tx1">
                    <a:lumMod val="50000"/>
                  </a:schemeClr>
                </a:solidFill>
              </a:rPr>
              <a:t> + Empirical Intuitions </a:t>
            </a:r>
            <a:br>
              <a:rPr lang="en-US" sz="4000" dirty="0">
                <a:solidFill>
                  <a:schemeClr val="tx1">
                    <a:lumMod val="50000"/>
                  </a:schemeClr>
                </a:solidFill>
              </a:rPr>
            </a:br>
            <a:endParaRPr lang="en-US" sz="4000" dirty="0">
              <a:solidFill>
                <a:schemeClr val="tx1">
                  <a:lumMod val="50000"/>
                </a:schemeClr>
              </a:solidFill>
            </a:endParaRPr>
          </a:p>
          <a:p>
            <a:pPr marL="742950" indent="-742950">
              <a:buFont typeface="+mj-lt"/>
              <a:buAutoNum type="arabicPeriod"/>
            </a:pPr>
            <a:r>
              <a:rPr lang="en-US" sz="4000" b="1" dirty="0">
                <a:solidFill>
                  <a:srgbClr val="255ED3"/>
                </a:solidFill>
              </a:rPr>
              <a:t>Discussion and next steps </a:t>
            </a:r>
          </a:p>
        </p:txBody>
      </p:sp>
      <p:pic>
        <p:nvPicPr>
          <p:cNvPr id="5" name="Google Shape;795;p81">
            <a:extLst>
              <a:ext uri="{FF2B5EF4-FFF2-40B4-BE49-F238E27FC236}">
                <a16:creationId xmlns:a16="http://schemas.microsoft.com/office/drawing/2014/main" id="{659BA017-ADDC-AB4C-BA32-1BC454521624}"/>
              </a:ext>
            </a:extLst>
          </p:cNvPr>
          <p:cNvPicPr preferRelativeResize="0"/>
          <p:nvPr/>
        </p:nvPicPr>
        <p:blipFill>
          <a:blip r:embed="rId3">
            <a:alphaModFix/>
          </a:blip>
          <a:stretch>
            <a:fillRect/>
          </a:stretch>
        </p:blipFill>
        <p:spPr>
          <a:xfrm>
            <a:off x="9438750" y="2086244"/>
            <a:ext cx="1915050" cy="1915050"/>
          </a:xfrm>
          <a:prstGeom prst="rect">
            <a:avLst/>
          </a:prstGeom>
          <a:noFill/>
          <a:ln>
            <a:noFill/>
          </a:ln>
        </p:spPr>
      </p:pic>
      <p:sp>
        <p:nvSpPr>
          <p:cNvPr id="4" name="Slide Number Placeholder 3">
            <a:extLst>
              <a:ext uri="{FF2B5EF4-FFF2-40B4-BE49-F238E27FC236}">
                <a16:creationId xmlns:a16="http://schemas.microsoft.com/office/drawing/2014/main" id="{184FC79F-914C-004B-85D5-0717B4A75E25}"/>
              </a:ext>
            </a:extLst>
          </p:cNvPr>
          <p:cNvSpPr>
            <a:spLocks noGrp="1"/>
          </p:cNvSpPr>
          <p:nvPr>
            <p:ph type="sldNum" sz="quarter" idx="10"/>
          </p:nvPr>
        </p:nvSpPr>
        <p:spPr/>
        <p:txBody>
          <a:bodyPr/>
          <a:lstStyle/>
          <a:p>
            <a:pPr>
              <a:defRPr/>
            </a:pPr>
            <a:fld id="{0121240C-47AF-2F4D-83B3-CC3EDF50F794}" type="slidenum">
              <a:rPr lang="en-US" smtClean="0"/>
              <a:pPr>
                <a:defRPr/>
              </a:pPr>
              <a:t>30</a:t>
            </a:fld>
            <a:endParaRPr lang="en-US" dirty="0"/>
          </a:p>
        </p:txBody>
      </p:sp>
    </p:spTree>
    <p:extLst>
      <p:ext uri="{BB962C8B-B14F-4D97-AF65-F5344CB8AC3E}">
        <p14:creationId xmlns:p14="http://schemas.microsoft.com/office/powerpoint/2010/main" val="12595457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6D25B7-3841-8B45-A72E-A1A226D55400}"/>
              </a:ext>
            </a:extLst>
          </p:cNvPr>
          <p:cNvSpPr>
            <a:spLocks noGrp="1"/>
          </p:cNvSpPr>
          <p:nvPr>
            <p:ph type="title"/>
          </p:nvPr>
        </p:nvSpPr>
        <p:spPr/>
        <p:txBody>
          <a:bodyPr/>
          <a:lstStyle/>
          <a:p>
            <a:r>
              <a:rPr lang="en-US" dirty="0"/>
              <a:t>Methodological Issue: Data Leakage</a:t>
            </a:r>
          </a:p>
        </p:txBody>
      </p:sp>
      <p:sp>
        <p:nvSpPr>
          <p:cNvPr id="3" name="Content Placeholder 2">
            <a:extLst>
              <a:ext uri="{FF2B5EF4-FFF2-40B4-BE49-F238E27FC236}">
                <a16:creationId xmlns:a16="http://schemas.microsoft.com/office/drawing/2014/main" id="{0D6E1279-E814-E84A-B3A2-ECF6A46E7D65}"/>
              </a:ext>
            </a:extLst>
          </p:cNvPr>
          <p:cNvSpPr>
            <a:spLocks noGrp="1"/>
          </p:cNvSpPr>
          <p:nvPr>
            <p:ph idx="1"/>
          </p:nvPr>
        </p:nvSpPr>
        <p:spPr/>
        <p:txBody>
          <a:bodyPr/>
          <a:lstStyle/>
          <a:p>
            <a:r>
              <a:rPr lang="en-US" i="1" dirty="0"/>
              <a:t>“have you done some studies on overlap across datasets?”</a:t>
            </a:r>
          </a:p>
          <a:p>
            <a:endParaRPr lang="en-US" dirty="0"/>
          </a:p>
          <a:p>
            <a:pPr lvl="1"/>
            <a:r>
              <a:rPr lang="en-US" b="1" dirty="0"/>
              <a:t>Easy answer:</a:t>
            </a:r>
            <a:r>
              <a:rPr lang="en-US" dirty="0"/>
              <a:t> </a:t>
            </a:r>
          </a:p>
          <a:p>
            <a:pPr lvl="2"/>
            <a:r>
              <a:rPr lang="en-US" dirty="0"/>
              <a:t>not much surface-form overlap between the datasets. </a:t>
            </a:r>
          </a:p>
          <a:p>
            <a:pPr lvl="1"/>
            <a:endParaRPr lang="en-US" dirty="0"/>
          </a:p>
          <a:p>
            <a:pPr lvl="1"/>
            <a:r>
              <a:rPr lang="en-US" b="1" dirty="0"/>
              <a:t>Nuanced/ difficult answer:</a:t>
            </a:r>
            <a:r>
              <a:rPr lang="en-US" dirty="0"/>
              <a:t> </a:t>
            </a:r>
          </a:p>
          <a:p>
            <a:pPr lvl="2"/>
            <a:r>
              <a:rPr lang="en-US" dirty="0"/>
              <a:t>more data (especially during pre-training) increases  the chances of (indirect) leakage. </a:t>
            </a:r>
          </a:p>
        </p:txBody>
      </p:sp>
      <p:sp>
        <p:nvSpPr>
          <p:cNvPr id="4" name="Slide Number Placeholder 3">
            <a:extLst>
              <a:ext uri="{FF2B5EF4-FFF2-40B4-BE49-F238E27FC236}">
                <a16:creationId xmlns:a16="http://schemas.microsoft.com/office/drawing/2014/main" id="{AAA05ED1-EE4E-2149-BE1A-63F75E34D1D7}"/>
              </a:ext>
            </a:extLst>
          </p:cNvPr>
          <p:cNvSpPr>
            <a:spLocks noGrp="1"/>
          </p:cNvSpPr>
          <p:nvPr>
            <p:ph type="sldNum" sz="quarter" idx="10"/>
          </p:nvPr>
        </p:nvSpPr>
        <p:spPr/>
        <p:txBody>
          <a:bodyPr/>
          <a:lstStyle/>
          <a:p>
            <a:pPr>
              <a:defRPr/>
            </a:pPr>
            <a:fld id="{0121240C-47AF-2F4D-83B3-CC3EDF50F794}" type="slidenum">
              <a:rPr lang="en-US" smtClean="0"/>
              <a:pPr>
                <a:defRPr/>
              </a:pPr>
              <a:t>31</a:t>
            </a:fld>
            <a:endParaRPr lang="en-US" dirty="0"/>
          </a:p>
        </p:txBody>
      </p:sp>
    </p:spTree>
    <p:extLst>
      <p:ext uri="{BB962C8B-B14F-4D97-AF65-F5344CB8AC3E}">
        <p14:creationId xmlns:p14="http://schemas.microsoft.com/office/powerpoint/2010/main" val="206101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fade">
                                      <p:cBhvr>
                                        <p:cTn id="10" dur="500"/>
                                        <p:tgtEl>
                                          <p:spTgt spid="3">
                                            <p:txEl>
                                              <p:pRg st="3" end="3"/>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animEffect transition="in" filter="fade">
                                      <p:cBhvr>
                                        <p:cTn id="15" dur="500"/>
                                        <p:tgtEl>
                                          <p:spTgt spid="3">
                                            <p:txEl>
                                              <p:pRg st="5" end="5"/>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6" end="6"/>
                                            </p:txEl>
                                          </p:spTgt>
                                        </p:tgtEl>
                                        <p:attrNameLst>
                                          <p:attrName>style.visibility</p:attrName>
                                        </p:attrNameLst>
                                      </p:cBhvr>
                                      <p:to>
                                        <p:strVal val="visible"/>
                                      </p:to>
                                    </p:set>
                                    <p:animEffect transition="in" filter="fade">
                                      <p:cBhvr>
                                        <p:cTn id="18"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4301BA-6AD8-DC40-93E1-5E227E55AB5D}"/>
              </a:ext>
            </a:extLst>
          </p:cNvPr>
          <p:cNvSpPr>
            <a:spLocks noGrp="1"/>
          </p:cNvSpPr>
          <p:nvPr>
            <p:ph type="title"/>
          </p:nvPr>
        </p:nvSpPr>
        <p:spPr/>
        <p:txBody>
          <a:bodyPr/>
          <a:lstStyle/>
          <a:p>
            <a:r>
              <a:rPr lang="en-US" dirty="0"/>
              <a:t>Where do we go from here?</a:t>
            </a:r>
          </a:p>
        </p:txBody>
      </p:sp>
      <p:sp>
        <p:nvSpPr>
          <p:cNvPr id="3" name="Content Placeholder 2">
            <a:extLst>
              <a:ext uri="{FF2B5EF4-FFF2-40B4-BE49-F238E27FC236}">
                <a16:creationId xmlns:a16="http://schemas.microsoft.com/office/drawing/2014/main" id="{59B65E5B-5322-834A-B82A-B5936E73CDF3}"/>
              </a:ext>
            </a:extLst>
          </p:cNvPr>
          <p:cNvSpPr>
            <a:spLocks noGrp="1"/>
          </p:cNvSpPr>
          <p:nvPr>
            <p:ph idx="1"/>
          </p:nvPr>
        </p:nvSpPr>
        <p:spPr/>
        <p:txBody>
          <a:bodyPr/>
          <a:lstStyle/>
          <a:p>
            <a:r>
              <a:rPr lang="en-US" b="1" dirty="0"/>
              <a:t>More formats </a:t>
            </a:r>
          </a:p>
          <a:p>
            <a:pPr lvl="1"/>
            <a:r>
              <a:rPr lang="en-US" dirty="0"/>
              <a:t>Can we incorporate other “natural” variations of QA in the study? </a:t>
            </a:r>
          </a:p>
          <a:p>
            <a:pPr lvl="1"/>
            <a:endParaRPr lang="en-US" dirty="0"/>
          </a:p>
          <a:p>
            <a:r>
              <a:rPr lang="en-US" b="1" dirty="0"/>
              <a:t>Smaller models: </a:t>
            </a:r>
          </a:p>
          <a:p>
            <a:pPr lvl="1"/>
            <a:r>
              <a:rPr lang="en-US" dirty="0"/>
              <a:t>Can we build small and accurate models to make it more available? </a:t>
            </a:r>
          </a:p>
          <a:p>
            <a:pPr lvl="1"/>
            <a:endParaRPr lang="en-US" dirty="0"/>
          </a:p>
          <a:p>
            <a:r>
              <a:rPr lang="en-US" b="1" dirty="0"/>
              <a:t>Beyond QA/Text: </a:t>
            </a:r>
          </a:p>
          <a:p>
            <a:pPr lvl="1"/>
            <a:r>
              <a:rPr lang="en-US" dirty="0"/>
              <a:t>Can you take these ideas and apply it to some other problems? </a:t>
            </a:r>
          </a:p>
          <a:p>
            <a:endParaRPr lang="en-US" dirty="0"/>
          </a:p>
        </p:txBody>
      </p:sp>
      <p:sp>
        <p:nvSpPr>
          <p:cNvPr id="4" name="Slide Number Placeholder 3">
            <a:extLst>
              <a:ext uri="{FF2B5EF4-FFF2-40B4-BE49-F238E27FC236}">
                <a16:creationId xmlns:a16="http://schemas.microsoft.com/office/drawing/2014/main" id="{E5DBB1D8-A43B-024A-AFE8-98EDE27871ED}"/>
              </a:ext>
            </a:extLst>
          </p:cNvPr>
          <p:cNvSpPr>
            <a:spLocks noGrp="1"/>
          </p:cNvSpPr>
          <p:nvPr>
            <p:ph type="sldNum" sz="quarter" idx="10"/>
          </p:nvPr>
        </p:nvSpPr>
        <p:spPr/>
        <p:txBody>
          <a:bodyPr/>
          <a:lstStyle/>
          <a:p>
            <a:pPr>
              <a:defRPr/>
            </a:pPr>
            <a:fld id="{0121240C-47AF-2F4D-83B3-CC3EDF50F794}" type="slidenum">
              <a:rPr lang="en-US" smtClean="0"/>
              <a:pPr>
                <a:defRPr/>
              </a:pPr>
              <a:t>32</a:t>
            </a:fld>
            <a:endParaRPr lang="en-US" dirty="0"/>
          </a:p>
        </p:txBody>
      </p:sp>
    </p:spTree>
    <p:extLst>
      <p:ext uri="{BB962C8B-B14F-4D97-AF65-F5344CB8AC3E}">
        <p14:creationId xmlns:p14="http://schemas.microsoft.com/office/powerpoint/2010/main" val="1414674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500"/>
                                        <p:tgtEl>
                                          <p:spTgt spid="3">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animEffect transition="in" filter="fade">
                                      <p:cBhvr>
                                        <p:cTn id="23" dur="500"/>
                                        <p:tgtEl>
                                          <p:spTgt spid="3">
                                            <p:txEl>
                                              <p:pRg st="6" end="6"/>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3">
                                            <p:txEl>
                                              <p:pRg st="7" end="7"/>
                                            </p:txEl>
                                          </p:spTgt>
                                        </p:tgtEl>
                                        <p:attrNameLst>
                                          <p:attrName>style.visibility</p:attrName>
                                        </p:attrNameLst>
                                      </p:cBhvr>
                                      <p:to>
                                        <p:strVal val="visible"/>
                                      </p:to>
                                    </p:set>
                                    <p:animEffect transition="in" filter="fade">
                                      <p:cBhvr>
                                        <p:cTn id="26"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7C6517-D490-ED44-8AEF-ECEBC4BAFFF9}"/>
              </a:ext>
            </a:extLst>
          </p:cNvPr>
          <p:cNvSpPr>
            <a:spLocks noGrp="1"/>
          </p:cNvSpPr>
          <p:nvPr>
            <p:ph type="title"/>
          </p:nvPr>
        </p:nvSpPr>
        <p:spPr/>
        <p:txBody>
          <a:bodyPr/>
          <a:lstStyle/>
          <a:p>
            <a:r>
              <a:rPr lang="en-US" dirty="0"/>
              <a:t>Take-home points</a:t>
            </a:r>
          </a:p>
        </p:txBody>
      </p:sp>
      <p:sp>
        <p:nvSpPr>
          <p:cNvPr id="3" name="Content Placeholder 2">
            <a:extLst>
              <a:ext uri="{FF2B5EF4-FFF2-40B4-BE49-F238E27FC236}">
                <a16:creationId xmlns:a16="http://schemas.microsoft.com/office/drawing/2014/main" id="{9EB3DA2A-7CCB-664A-94FD-5DEA15C91275}"/>
              </a:ext>
            </a:extLst>
          </p:cNvPr>
          <p:cNvSpPr>
            <a:spLocks noGrp="1"/>
          </p:cNvSpPr>
          <p:nvPr>
            <p:ph idx="1"/>
          </p:nvPr>
        </p:nvSpPr>
        <p:spPr>
          <a:xfrm>
            <a:off x="423746" y="1825625"/>
            <a:ext cx="11407698" cy="4351338"/>
          </a:xfrm>
        </p:spPr>
        <p:txBody>
          <a:bodyPr/>
          <a:lstStyle/>
          <a:p>
            <a:r>
              <a:rPr lang="en-US" dirty="0"/>
              <a:t>The field relies </a:t>
            </a:r>
            <a:r>
              <a:rPr lang="en-US" dirty="0">
                <a:solidFill>
                  <a:srgbClr val="FF0000"/>
                </a:solidFill>
              </a:rPr>
              <a:t>excessively format-specific </a:t>
            </a:r>
            <a:r>
              <a:rPr lang="en-US" dirty="0"/>
              <a:t>assumptions for system design. </a:t>
            </a:r>
          </a:p>
          <a:p>
            <a:pPr lvl="1"/>
            <a:r>
              <a:rPr lang="en-US" dirty="0"/>
              <a:t>Instead, we should move towards </a:t>
            </a:r>
            <a:r>
              <a:rPr lang="en-US" dirty="0">
                <a:solidFill>
                  <a:srgbClr val="00B050"/>
                </a:solidFill>
              </a:rPr>
              <a:t>more general </a:t>
            </a:r>
            <a:r>
              <a:rPr lang="en-US" dirty="0"/>
              <a:t>QA architectures. </a:t>
            </a:r>
          </a:p>
          <a:p>
            <a:endParaRPr lang="en-US" dirty="0"/>
          </a:p>
          <a:p>
            <a:r>
              <a:rPr lang="en-US" b="1" dirty="0"/>
              <a:t>Incentive:</a:t>
            </a:r>
            <a:r>
              <a:rPr lang="en-US" dirty="0"/>
              <a:t> there is </a:t>
            </a:r>
            <a:r>
              <a:rPr lang="en-US" dirty="0">
                <a:solidFill>
                  <a:srgbClr val="00B050"/>
                </a:solidFill>
              </a:rPr>
              <a:t>value in mixing </a:t>
            </a:r>
            <a:r>
              <a:rPr lang="en-US" dirty="0"/>
              <a:t>QA datasets of different formats. </a:t>
            </a:r>
          </a:p>
          <a:p>
            <a:endParaRPr lang="en-US" dirty="0"/>
          </a:p>
          <a:p>
            <a:r>
              <a:rPr lang="en-US" dirty="0" err="1"/>
              <a:t>UnifiedQA</a:t>
            </a:r>
            <a:r>
              <a:rPr lang="en-US" dirty="0"/>
              <a:t>, a single pre-trained QA system seeking to bring unification across common QA formats.</a:t>
            </a:r>
          </a:p>
          <a:p>
            <a:endParaRPr lang="en-US" dirty="0"/>
          </a:p>
          <a:p>
            <a:endParaRPr lang="en-US" dirty="0"/>
          </a:p>
        </p:txBody>
      </p:sp>
      <p:sp>
        <p:nvSpPr>
          <p:cNvPr id="4" name="Rectangle 3">
            <a:extLst>
              <a:ext uri="{FF2B5EF4-FFF2-40B4-BE49-F238E27FC236}">
                <a16:creationId xmlns:a16="http://schemas.microsoft.com/office/drawing/2014/main" id="{2A653B11-89E3-3542-B90E-5886E9C06662}"/>
              </a:ext>
            </a:extLst>
          </p:cNvPr>
          <p:cNvSpPr/>
          <p:nvPr/>
        </p:nvSpPr>
        <p:spPr>
          <a:xfrm>
            <a:off x="2945137" y="5429974"/>
            <a:ext cx="6301725" cy="461665"/>
          </a:xfrm>
          <a:prstGeom prst="rect">
            <a:avLst/>
          </a:prstGeom>
        </p:spPr>
        <p:txBody>
          <a:bodyPr wrap="none">
            <a:spAutoFit/>
          </a:bodyPr>
          <a:lstStyle/>
          <a:p>
            <a:r>
              <a:rPr lang="en-US" sz="2400" dirty="0">
                <a:solidFill>
                  <a:srgbClr val="255ED3"/>
                </a:solidFill>
                <a:latin typeface="Consolas" panose="020B0609020204030204" pitchFamily="49" charset="0"/>
                <a:cs typeface="Consolas" panose="020B0609020204030204" pitchFamily="49" charset="0"/>
              </a:rPr>
              <a:t>https://</a:t>
            </a:r>
            <a:r>
              <a:rPr lang="en-US" sz="2400" dirty="0" err="1">
                <a:solidFill>
                  <a:srgbClr val="255ED3"/>
                </a:solidFill>
                <a:latin typeface="Consolas" panose="020B0609020204030204" pitchFamily="49" charset="0"/>
                <a:cs typeface="Consolas" panose="020B0609020204030204" pitchFamily="49" charset="0"/>
              </a:rPr>
              <a:t>github.com</a:t>
            </a:r>
            <a:r>
              <a:rPr lang="en-US" sz="2400" dirty="0">
                <a:solidFill>
                  <a:srgbClr val="255ED3"/>
                </a:solidFill>
                <a:latin typeface="Consolas" panose="020B0609020204030204" pitchFamily="49" charset="0"/>
                <a:cs typeface="Consolas" panose="020B0609020204030204" pitchFamily="49" charset="0"/>
              </a:rPr>
              <a:t>/</a:t>
            </a:r>
            <a:r>
              <a:rPr lang="en-US" sz="2400" dirty="0" err="1">
                <a:solidFill>
                  <a:srgbClr val="255ED3"/>
                </a:solidFill>
                <a:latin typeface="Consolas" panose="020B0609020204030204" pitchFamily="49" charset="0"/>
                <a:cs typeface="Consolas" panose="020B0609020204030204" pitchFamily="49" charset="0"/>
              </a:rPr>
              <a:t>allenai</a:t>
            </a:r>
            <a:r>
              <a:rPr lang="en-US" sz="2400" dirty="0">
                <a:solidFill>
                  <a:srgbClr val="255ED3"/>
                </a:solidFill>
                <a:latin typeface="Consolas" panose="020B0609020204030204" pitchFamily="49" charset="0"/>
                <a:cs typeface="Consolas" panose="020B0609020204030204" pitchFamily="49" charset="0"/>
              </a:rPr>
              <a:t>/</a:t>
            </a:r>
            <a:r>
              <a:rPr lang="en-US" sz="2400" dirty="0" err="1">
                <a:solidFill>
                  <a:srgbClr val="255ED3"/>
                </a:solidFill>
                <a:latin typeface="Consolas" panose="020B0609020204030204" pitchFamily="49" charset="0"/>
                <a:cs typeface="Consolas" panose="020B0609020204030204" pitchFamily="49" charset="0"/>
              </a:rPr>
              <a:t>unifiedqa</a:t>
            </a:r>
            <a:endParaRPr lang="en-US" sz="2400" dirty="0">
              <a:solidFill>
                <a:srgbClr val="255ED3"/>
              </a:solidFill>
              <a:latin typeface="Consolas" panose="020B0609020204030204" pitchFamily="49" charset="0"/>
              <a:cs typeface="Consolas" panose="020B0609020204030204" pitchFamily="49" charset="0"/>
            </a:endParaRPr>
          </a:p>
        </p:txBody>
      </p:sp>
      <p:sp>
        <p:nvSpPr>
          <p:cNvPr id="5" name="Slide Number Placeholder 4">
            <a:extLst>
              <a:ext uri="{FF2B5EF4-FFF2-40B4-BE49-F238E27FC236}">
                <a16:creationId xmlns:a16="http://schemas.microsoft.com/office/drawing/2014/main" id="{B40CB2C8-E8EE-1048-956F-EA3A2B46303A}"/>
              </a:ext>
            </a:extLst>
          </p:cNvPr>
          <p:cNvSpPr>
            <a:spLocks noGrp="1"/>
          </p:cNvSpPr>
          <p:nvPr>
            <p:ph type="sldNum" sz="quarter" idx="10"/>
          </p:nvPr>
        </p:nvSpPr>
        <p:spPr/>
        <p:txBody>
          <a:bodyPr/>
          <a:lstStyle/>
          <a:p>
            <a:pPr>
              <a:defRPr/>
            </a:pPr>
            <a:fld id="{0121240C-47AF-2F4D-83B3-CC3EDF50F794}" type="slidenum">
              <a:rPr lang="en-US" smtClean="0"/>
              <a:pPr>
                <a:defRPr/>
              </a:pPr>
              <a:t>33</a:t>
            </a:fld>
            <a:endParaRPr lang="en-US" dirty="0"/>
          </a:p>
        </p:txBody>
      </p:sp>
    </p:spTree>
    <p:extLst>
      <p:ext uri="{BB962C8B-B14F-4D97-AF65-F5344CB8AC3E}">
        <p14:creationId xmlns:p14="http://schemas.microsoft.com/office/powerpoint/2010/main" val="204660555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966992-1B72-F341-B9CB-11B9C9F3A201}"/>
              </a:ext>
            </a:extLst>
          </p:cNvPr>
          <p:cNvSpPr>
            <a:spLocks noGrp="1"/>
          </p:cNvSpPr>
          <p:nvPr>
            <p:ph type="title"/>
          </p:nvPr>
        </p:nvSpPr>
        <p:spPr/>
        <p:txBody>
          <a:bodyPr/>
          <a:lstStyle/>
          <a:p>
            <a:r>
              <a:rPr lang="en-US" dirty="0"/>
              <a:t>Reading more</a:t>
            </a:r>
          </a:p>
        </p:txBody>
      </p:sp>
      <p:sp>
        <p:nvSpPr>
          <p:cNvPr id="3" name="Content Placeholder 2">
            <a:extLst>
              <a:ext uri="{FF2B5EF4-FFF2-40B4-BE49-F238E27FC236}">
                <a16:creationId xmlns:a16="http://schemas.microsoft.com/office/drawing/2014/main" id="{D7A50B66-97F6-1A4E-ABA1-F9761B3913D9}"/>
              </a:ext>
            </a:extLst>
          </p:cNvPr>
          <p:cNvSpPr>
            <a:spLocks noGrp="1"/>
          </p:cNvSpPr>
          <p:nvPr>
            <p:ph idx="1"/>
          </p:nvPr>
        </p:nvSpPr>
        <p:spPr/>
        <p:txBody>
          <a:bodyPr/>
          <a:lstStyle/>
          <a:p>
            <a:r>
              <a:rPr lang="en-US" dirty="0"/>
              <a:t>Paper on </a:t>
            </a:r>
            <a:r>
              <a:rPr lang="en-US" dirty="0" err="1"/>
              <a:t>Arxiv</a:t>
            </a:r>
            <a:r>
              <a:rPr lang="en-US" dirty="0"/>
              <a:t> </a:t>
            </a:r>
          </a:p>
          <a:p>
            <a:endParaRPr lang="en-US" dirty="0"/>
          </a:p>
        </p:txBody>
      </p:sp>
      <p:pic>
        <p:nvPicPr>
          <p:cNvPr id="5" name="Picture 4" descr="A screenshot of a cell phone&#10;&#10;Description automatically generated">
            <a:extLst>
              <a:ext uri="{FF2B5EF4-FFF2-40B4-BE49-F238E27FC236}">
                <a16:creationId xmlns:a16="http://schemas.microsoft.com/office/drawing/2014/main" id="{50F63882-F9EF-7342-A629-93E3AFFC439B}"/>
              </a:ext>
            </a:extLst>
          </p:cNvPr>
          <p:cNvPicPr>
            <a:picLocks noChangeAspect="1"/>
          </p:cNvPicPr>
          <p:nvPr/>
        </p:nvPicPr>
        <p:blipFill rotWithShape="1">
          <a:blip r:embed="rId3"/>
          <a:srcRect l="7955" t="16757" r="6692"/>
          <a:stretch/>
        </p:blipFill>
        <p:spPr>
          <a:xfrm>
            <a:off x="1803400" y="2946400"/>
            <a:ext cx="8585200" cy="3911600"/>
          </a:xfrm>
          <a:prstGeom prst="rect">
            <a:avLst/>
          </a:prstGeom>
        </p:spPr>
      </p:pic>
      <p:sp>
        <p:nvSpPr>
          <p:cNvPr id="4" name="Slide Number Placeholder 3">
            <a:extLst>
              <a:ext uri="{FF2B5EF4-FFF2-40B4-BE49-F238E27FC236}">
                <a16:creationId xmlns:a16="http://schemas.microsoft.com/office/drawing/2014/main" id="{020AB4B7-5A98-7E4C-88A7-28E37362B4CB}"/>
              </a:ext>
            </a:extLst>
          </p:cNvPr>
          <p:cNvSpPr>
            <a:spLocks noGrp="1"/>
          </p:cNvSpPr>
          <p:nvPr>
            <p:ph type="sldNum" sz="quarter" idx="10"/>
          </p:nvPr>
        </p:nvSpPr>
        <p:spPr/>
        <p:txBody>
          <a:bodyPr/>
          <a:lstStyle/>
          <a:p>
            <a:pPr>
              <a:defRPr/>
            </a:pPr>
            <a:fld id="{0121240C-47AF-2F4D-83B3-CC3EDF50F794}" type="slidenum">
              <a:rPr lang="en-US" smtClean="0"/>
              <a:pPr>
                <a:defRPr/>
              </a:pPr>
              <a:t>34</a:t>
            </a:fld>
            <a:endParaRPr lang="en-US" dirty="0"/>
          </a:p>
        </p:txBody>
      </p:sp>
    </p:spTree>
    <p:extLst>
      <p:ext uri="{BB962C8B-B14F-4D97-AF65-F5344CB8AC3E}">
        <p14:creationId xmlns:p14="http://schemas.microsoft.com/office/powerpoint/2010/main" val="232343394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28516E-4255-1047-8382-EA4717AB320E}"/>
              </a:ext>
            </a:extLst>
          </p:cNvPr>
          <p:cNvSpPr>
            <a:spLocks noGrp="1"/>
          </p:cNvSpPr>
          <p:nvPr>
            <p:ph type="title"/>
          </p:nvPr>
        </p:nvSpPr>
        <p:spPr/>
        <p:txBody>
          <a:bodyPr/>
          <a:lstStyle/>
          <a:p>
            <a:r>
              <a:rPr lang="en-US" dirty="0"/>
              <a:t>QA datasets </a:t>
            </a:r>
          </a:p>
        </p:txBody>
      </p:sp>
      <p:cxnSp>
        <p:nvCxnSpPr>
          <p:cNvPr id="6" name="Straight Arrow Connector 5">
            <a:extLst>
              <a:ext uri="{FF2B5EF4-FFF2-40B4-BE49-F238E27FC236}">
                <a16:creationId xmlns:a16="http://schemas.microsoft.com/office/drawing/2014/main" id="{374FC7A2-1614-104E-89F4-606AF91C4E2F}"/>
              </a:ext>
            </a:extLst>
          </p:cNvPr>
          <p:cNvCxnSpPr>
            <a:cxnSpLocks/>
          </p:cNvCxnSpPr>
          <p:nvPr/>
        </p:nvCxnSpPr>
        <p:spPr>
          <a:xfrm>
            <a:off x="954947" y="3029854"/>
            <a:ext cx="10565538"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7" name="TextBox 6">
            <a:extLst>
              <a:ext uri="{FF2B5EF4-FFF2-40B4-BE49-F238E27FC236}">
                <a16:creationId xmlns:a16="http://schemas.microsoft.com/office/drawing/2014/main" id="{0EB34B12-7337-184F-BB39-70D052B752F7}"/>
              </a:ext>
            </a:extLst>
          </p:cNvPr>
          <p:cNvSpPr txBox="1"/>
          <p:nvPr/>
        </p:nvSpPr>
        <p:spPr>
          <a:xfrm>
            <a:off x="1184693" y="3039296"/>
            <a:ext cx="10064935" cy="369332"/>
          </a:xfrm>
          <a:prstGeom prst="rect">
            <a:avLst/>
          </a:prstGeom>
          <a:noFill/>
        </p:spPr>
        <p:txBody>
          <a:bodyPr wrap="none" rtlCol="0">
            <a:spAutoFit/>
          </a:bodyPr>
          <a:lstStyle/>
          <a:p>
            <a:r>
              <a:rPr lang="en-US" dirty="0"/>
              <a:t>2000		        2005		                   2010		            2015	    	    2020</a:t>
            </a:r>
          </a:p>
        </p:txBody>
      </p:sp>
      <p:sp>
        <p:nvSpPr>
          <p:cNvPr id="15" name="Rounded Rectangle 14">
            <a:extLst>
              <a:ext uri="{FF2B5EF4-FFF2-40B4-BE49-F238E27FC236}">
                <a16:creationId xmlns:a16="http://schemas.microsoft.com/office/drawing/2014/main" id="{5F2D0C3E-932D-DB4E-90E9-1AAD17C4892A}"/>
              </a:ext>
            </a:extLst>
          </p:cNvPr>
          <p:cNvSpPr/>
          <p:nvPr/>
        </p:nvSpPr>
        <p:spPr>
          <a:xfrm>
            <a:off x="1015586" y="2703742"/>
            <a:ext cx="535070" cy="240098"/>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200" dirty="0"/>
              <a:t>TREC-8</a:t>
            </a:r>
          </a:p>
        </p:txBody>
      </p:sp>
      <p:sp>
        <p:nvSpPr>
          <p:cNvPr id="16" name="Rounded Rectangle 15">
            <a:extLst>
              <a:ext uri="{FF2B5EF4-FFF2-40B4-BE49-F238E27FC236}">
                <a16:creationId xmlns:a16="http://schemas.microsoft.com/office/drawing/2014/main" id="{9B89EDCA-66BB-0E42-ACB3-42A2AFA1B78D}"/>
              </a:ext>
            </a:extLst>
          </p:cNvPr>
          <p:cNvSpPr/>
          <p:nvPr/>
        </p:nvSpPr>
        <p:spPr>
          <a:xfrm>
            <a:off x="1584961" y="2692167"/>
            <a:ext cx="535070" cy="249762"/>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200" dirty="0"/>
              <a:t>TREC-9</a:t>
            </a:r>
          </a:p>
        </p:txBody>
      </p:sp>
      <p:sp>
        <p:nvSpPr>
          <p:cNvPr id="17" name="Rounded Rectangle 16">
            <a:extLst>
              <a:ext uri="{FF2B5EF4-FFF2-40B4-BE49-F238E27FC236}">
                <a16:creationId xmlns:a16="http://schemas.microsoft.com/office/drawing/2014/main" id="{D8BE7499-80FA-124A-9DB2-8D8F91E1BBEF}"/>
              </a:ext>
            </a:extLst>
          </p:cNvPr>
          <p:cNvSpPr/>
          <p:nvPr/>
        </p:nvSpPr>
        <p:spPr>
          <a:xfrm>
            <a:off x="2140507" y="2681540"/>
            <a:ext cx="1606083" cy="253718"/>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a:t>TREC-2001-2005.</a:t>
            </a:r>
          </a:p>
        </p:txBody>
      </p:sp>
      <p:sp>
        <p:nvSpPr>
          <p:cNvPr id="18" name="Rounded Rectangle 17">
            <a:extLst>
              <a:ext uri="{FF2B5EF4-FFF2-40B4-BE49-F238E27FC236}">
                <a16:creationId xmlns:a16="http://schemas.microsoft.com/office/drawing/2014/main" id="{1A9EE56F-13FA-EA40-A940-A374E4579692}"/>
              </a:ext>
            </a:extLst>
          </p:cNvPr>
          <p:cNvSpPr/>
          <p:nvPr/>
        </p:nvSpPr>
        <p:spPr>
          <a:xfrm>
            <a:off x="6354320" y="2701740"/>
            <a:ext cx="686764" cy="253677"/>
          </a:xfrm>
          <a:prstGeom prst="roundRect">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err="1"/>
              <a:t>MCTest</a:t>
            </a:r>
            <a:endParaRPr lang="en-US" sz="1400" dirty="0"/>
          </a:p>
        </p:txBody>
      </p:sp>
      <p:sp>
        <p:nvSpPr>
          <p:cNvPr id="19" name="Rounded Rectangle 18">
            <a:extLst>
              <a:ext uri="{FF2B5EF4-FFF2-40B4-BE49-F238E27FC236}">
                <a16:creationId xmlns:a16="http://schemas.microsoft.com/office/drawing/2014/main" id="{5CCCA68C-7039-E343-B061-7C3290C0CB65}"/>
              </a:ext>
            </a:extLst>
          </p:cNvPr>
          <p:cNvSpPr/>
          <p:nvPr/>
        </p:nvSpPr>
        <p:spPr>
          <a:xfrm>
            <a:off x="8431751" y="2696344"/>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a:t>RACE</a:t>
            </a:r>
          </a:p>
        </p:txBody>
      </p:sp>
      <p:sp>
        <p:nvSpPr>
          <p:cNvPr id="20" name="Rounded Rectangle 19">
            <a:extLst>
              <a:ext uri="{FF2B5EF4-FFF2-40B4-BE49-F238E27FC236}">
                <a16:creationId xmlns:a16="http://schemas.microsoft.com/office/drawing/2014/main" id="{AF25CD1F-5379-F64F-81D8-6C789DFDF698}"/>
              </a:ext>
            </a:extLst>
          </p:cNvPr>
          <p:cNvSpPr/>
          <p:nvPr/>
        </p:nvSpPr>
        <p:spPr>
          <a:xfrm>
            <a:off x="8431750" y="2362406"/>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a:t>SQuAD1</a:t>
            </a:r>
          </a:p>
        </p:txBody>
      </p:sp>
      <p:sp>
        <p:nvSpPr>
          <p:cNvPr id="24" name="Rounded Rectangle 23">
            <a:extLst>
              <a:ext uri="{FF2B5EF4-FFF2-40B4-BE49-F238E27FC236}">
                <a16:creationId xmlns:a16="http://schemas.microsoft.com/office/drawing/2014/main" id="{8D30D3B2-A88B-7E4B-9551-D43CFAAF261C}"/>
              </a:ext>
            </a:extLst>
          </p:cNvPr>
          <p:cNvSpPr/>
          <p:nvPr/>
        </p:nvSpPr>
        <p:spPr>
          <a:xfrm>
            <a:off x="9183682" y="2700167"/>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a:t>ARC</a:t>
            </a:r>
          </a:p>
        </p:txBody>
      </p:sp>
      <p:sp>
        <p:nvSpPr>
          <p:cNvPr id="25" name="Rounded Rectangle 24">
            <a:extLst>
              <a:ext uri="{FF2B5EF4-FFF2-40B4-BE49-F238E27FC236}">
                <a16:creationId xmlns:a16="http://schemas.microsoft.com/office/drawing/2014/main" id="{787E76C2-C37A-574C-B01D-DD7B3E3FF387}"/>
              </a:ext>
            </a:extLst>
          </p:cNvPr>
          <p:cNvSpPr/>
          <p:nvPr/>
        </p:nvSpPr>
        <p:spPr>
          <a:xfrm>
            <a:off x="9183682" y="2345106"/>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100" dirty="0" err="1"/>
              <a:t>SQuAD</a:t>
            </a:r>
            <a:r>
              <a:rPr lang="en-US" sz="1100" dirty="0"/>
              <a:t> 2.0</a:t>
            </a:r>
          </a:p>
        </p:txBody>
      </p:sp>
      <p:sp>
        <p:nvSpPr>
          <p:cNvPr id="26" name="Rounded Rectangle 25">
            <a:extLst>
              <a:ext uri="{FF2B5EF4-FFF2-40B4-BE49-F238E27FC236}">
                <a16:creationId xmlns:a16="http://schemas.microsoft.com/office/drawing/2014/main" id="{63C631BD-A711-E24B-9D5B-5F517D41E4A5}"/>
              </a:ext>
            </a:extLst>
          </p:cNvPr>
          <p:cNvSpPr/>
          <p:nvPr/>
        </p:nvSpPr>
        <p:spPr>
          <a:xfrm>
            <a:off x="9933719" y="2685602"/>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900" dirty="0" err="1"/>
              <a:t>WinoGrande</a:t>
            </a:r>
            <a:endParaRPr lang="en-US" sz="900" dirty="0"/>
          </a:p>
        </p:txBody>
      </p:sp>
      <p:sp>
        <p:nvSpPr>
          <p:cNvPr id="27" name="Rounded Rectangle 26">
            <a:extLst>
              <a:ext uri="{FF2B5EF4-FFF2-40B4-BE49-F238E27FC236}">
                <a16:creationId xmlns:a16="http://schemas.microsoft.com/office/drawing/2014/main" id="{4D6E2347-0B02-2D49-9022-593548EB0C6F}"/>
              </a:ext>
            </a:extLst>
          </p:cNvPr>
          <p:cNvSpPr/>
          <p:nvPr/>
        </p:nvSpPr>
        <p:spPr>
          <a:xfrm>
            <a:off x="9931144" y="2363512"/>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err="1"/>
              <a:t>ComQA</a:t>
            </a:r>
            <a:endParaRPr lang="en-US" sz="1400" dirty="0"/>
          </a:p>
        </p:txBody>
      </p:sp>
      <p:sp>
        <p:nvSpPr>
          <p:cNvPr id="28" name="Rounded Rectangle 27">
            <a:extLst>
              <a:ext uri="{FF2B5EF4-FFF2-40B4-BE49-F238E27FC236}">
                <a16:creationId xmlns:a16="http://schemas.microsoft.com/office/drawing/2014/main" id="{547906FD-E2CF-9C44-847C-07EBF71B52F5}"/>
              </a:ext>
            </a:extLst>
          </p:cNvPr>
          <p:cNvSpPr/>
          <p:nvPr/>
        </p:nvSpPr>
        <p:spPr>
          <a:xfrm>
            <a:off x="9931144" y="2009438"/>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a:t>DROP</a:t>
            </a:r>
          </a:p>
        </p:txBody>
      </p:sp>
      <p:sp>
        <p:nvSpPr>
          <p:cNvPr id="29" name="Rounded Rectangle 28">
            <a:extLst>
              <a:ext uri="{FF2B5EF4-FFF2-40B4-BE49-F238E27FC236}">
                <a16:creationId xmlns:a16="http://schemas.microsoft.com/office/drawing/2014/main" id="{969F314A-B541-6449-AC86-B7AB77F138CE}"/>
              </a:ext>
            </a:extLst>
          </p:cNvPr>
          <p:cNvSpPr/>
          <p:nvPr/>
        </p:nvSpPr>
        <p:spPr>
          <a:xfrm>
            <a:off x="9183682" y="2023911"/>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err="1"/>
              <a:t>NarQA</a:t>
            </a:r>
            <a:endParaRPr lang="en-US" sz="1400" dirty="0"/>
          </a:p>
        </p:txBody>
      </p:sp>
      <p:sp>
        <p:nvSpPr>
          <p:cNvPr id="31" name="Rounded Rectangle 30">
            <a:extLst>
              <a:ext uri="{FF2B5EF4-FFF2-40B4-BE49-F238E27FC236}">
                <a16:creationId xmlns:a16="http://schemas.microsoft.com/office/drawing/2014/main" id="{F6AFF80D-F7C7-EC49-BED0-795064879532}"/>
              </a:ext>
            </a:extLst>
          </p:cNvPr>
          <p:cNvSpPr/>
          <p:nvPr/>
        </p:nvSpPr>
        <p:spPr>
          <a:xfrm>
            <a:off x="9183682" y="1691234"/>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a:t>OBQA</a:t>
            </a:r>
          </a:p>
        </p:txBody>
      </p:sp>
      <p:sp>
        <p:nvSpPr>
          <p:cNvPr id="32" name="Rounded Rectangle 31">
            <a:extLst>
              <a:ext uri="{FF2B5EF4-FFF2-40B4-BE49-F238E27FC236}">
                <a16:creationId xmlns:a16="http://schemas.microsoft.com/office/drawing/2014/main" id="{79AE130E-EE41-A54D-82C6-91846CE67158}"/>
              </a:ext>
            </a:extLst>
          </p:cNvPr>
          <p:cNvSpPr/>
          <p:nvPr/>
        </p:nvSpPr>
        <p:spPr>
          <a:xfrm>
            <a:off x="9931144" y="1684067"/>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err="1"/>
              <a:t>BoolQ</a:t>
            </a:r>
            <a:endParaRPr lang="en-US" sz="1400" dirty="0"/>
          </a:p>
        </p:txBody>
      </p:sp>
      <p:sp>
        <p:nvSpPr>
          <p:cNvPr id="33" name="TextBox 32">
            <a:extLst>
              <a:ext uri="{FF2B5EF4-FFF2-40B4-BE49-F238E27FC236}">
                <a16:creationId xmlns:a16="http://schemas.microsoft.com/office/drawing/2014/main" id="{01806DB2-7EAC-A848-9E9D-86874046648C}"/>
              </a:ext>
            </a:extLst>
          </p:cNvPr>
          <p:cNvSpPr txBox="1"/>
          <p:nvPr/>
        </p:nvSpPr>
        <p:spPr>
          <a:xfrm>
            <a:off x="10749754" y="2421798"/>
            <a:ext cx="470000" cy="523220"/>
          </a:xfrm>
          <a:prstGeom prst="rect">
            <a:avLst/>
          </a:prstGeom>
          <a:noFill/>
        </p:spPr>
        <p:txBody>
          <a:bodyPr wrap="none" rtlCol="0">
            <a:spAutoFit/>
          </a:bodyPr>
          <a:lstStyle/>
          <a:p>
            <a:r>
              <a:rPr lang="en-US" sz="2800" dirty="0"/>
              <a:t>…</a:t>
            </a:r>
          </a:p>
        </p:txBody>
      </p:sp>
      <p:sp>
        <p:nvSpPr>
          <p:cNvPr id="34" name="TextBox 33">
            <a:extLst>
              <a:ext uri="{FF2B5EF4-FFF2-40B4-BE49-F238E27FC236}">
                <a16:creationId xmlns:a16="http://schemas.microsoft.com/office/drawing/2014/main" id="{62DEE78A-33E5-8545-8062-CE31E28997E3}"/>
              </a:ext>
            </a:extLst>
          </p:cNvPr>
          <p:cNvSpPr txBox="1"/>
          <p:nvPr/>
        </p:nvSpPr>
        <p:spPr>
          <a:xfrm rot="16200000">
            <a:off x="9897056" y="1219130"/>
            <a:ext cx="470000" cy="523220"/>
          </a:xfrm>
          <a:prstGeom prst="rect">
            <a:avLst/>
          </a:prstGeom>
          <a:noFill/>
        </p:spPr>
        <p:txBody>
          <a:bodyPr wrap="none" rtlCol="0">
            <a:spAutoFit/>
          </a:bodyPr>
          <a:lstStyle/>
          <a:p>
            <a:r>
              <a:rPr lang="en-US" sz="2800" dirty="0"/>
              <a:t>…</a:t>
            </a:r>
          </a:p>
        </p:txBody>
      </p:sp>
      <p:sp>
        <p:nvSpPr>
          <p:cNvPr id="23" name="Rectangle 22">
            <a:extLst>
              <a:ext uri="{FF2B5EF4-FFF2-40B4-BE49-F238E27FC236}">
                <a16:creationId xmlns:a16="http://schemas.microsoft.com/office/drawing/2014/main" id="{ACD12931-A13F-F144-8672-F0D880A25297}"/>
              </a:ext>
            </a:extLst>
          </p:cNvPr>
          <p:cNvSpPr/>
          <p:nvPr/>
        </p:nvSpPr>
        <p:spPr>
          <a:xfrm>
            <a:off x="514566" y="4022611"/>
            <a:ext cx="4576337" cy="430887"/>
          </a:xfrm>
          <a:prstGeom prst="rect">
            <a:avLst/>
          </a:prstGeom>
        </p:spPr>
        <p:txBody>
          <a:bodyPr wrap="square">
            <a:spAutoFit/>
          </a:bodyPr>
          <a:lstStyle/>
          <a:p>
            <a:r>
              <a:rPr lang="en-US" sz="2200" b="1" dirty="0"/>
              <a:t>Question:</a:t>
            </a:r>
            <a:r>
              <a:rPr lang="en-US" sz="2200" b="1" i="1" dirty="0"/>
              <a:t> </a:t>
            </a:r>
            <a:r>
              <a:rPr lang="en-US" sz="2200" i="1" dirty="0"/>
              <a:t>“Who was Billy?”</a:t>
            </a:r>
          </a:p>
        </p:txBody>
      </p:sp>
      <p:sp>
        <p:nvSpPr>
          <p:cNvPr id="30" name="Alternate Process 29">
            <a:extLst>
              <a:ext uri="{FF2B5EF4-FFF2-40B4-BE49-F238E27FC236}">
                <a16:creationId xmlns:a16="http://schemas.microsoft.com/office/drawing/2014/main" id="{4B98CFCF-7460-B845-878B-E374CF0796A1}"/>
              </a:ext>
            </a:extLst>
          </p:cNvPr>
          <p:cNvSpPr/>
          <p:nvPr/>
        </p:nvSpPr>
        <p:spPr>
          <a:xfrm>
            <a:off x="514566" y="4600894"/>
            <a:ext cx="4994983" cy="1532334"/>
          </a:xfrm>
          <a:prstGeom prst="flowChartAlternateProcess">
            <a:avLst/>
          </a:prstGeom>
          <a:solidFill>
            <a:schemeClr val="tx2">
              <a:lumMod val="20000"/>
              <a:lumOff val="80000"/>
            </a:schemeClr>
          </a:solidFill>
        </p:spPr>
        <p:style>
          <a:lnRef idx="2">
            <a:schemeClr val="accent3">
              <a:shade val="50000"/>
            </a:schemeClr>
          </a:lnRef>
          <a:fillRef idx="1">
            <a:schemeClr val="accent3"/>
          </a:fillRef>
          <a:effectRef idx="0">
            <a:schemeClr val="accent3"/>
          </a:effectRef>
          <a:fontRef idx="minor">
            <a:schemeClr val="lt1"/>
          </a:fontRef>
        </p:style>
        <p:txBody>
          <a:bodyPr wrap="square" lIns="0" tIns="0" rIns="0" bIns="0">
            <a:spAutoFit/>
          </a:bodyPr>
          <a:lstStyle/>
          <a:p>
            <a:r>
              <a:rPr lang="en-US" b="1" dirty="0">
                <a:solidFill>
                  <a:schemeClr val="tx1"/>
                </a:solidFill>
              </a:rPr>
              <a:t>Passage:</a:t>
            </a:r>
            <a:r>
              <a:rPr lang="en-US" i="1" dirty="0">
                <a:solidFill>
                  <a:schemeClr val="tx1"/>
                </a:solidFill>
              </a:rPr>
              <a:t> “Billy was like a king on the school yard. A king without a queen. He was the biggest kid in our grade, so he made all the rules during recess. ...</a:t>
            </a:r>
            <a:br>
              <a:rPr lang="en-US" i="1" dirty="0">
                <a:solidFill>
                  <a:schemeClr val="tx1"/>
                </a:solidFill>
              </a:rPr>
            </a:br>
            <a:r>
              <a:rPr lang="en-US" b="1" dirty="0">
                <a:solidFill>
                  <a:schemeClr val="tx1"/>
                </a:solidFill>
              </a:rPr>
              <a:t>Candidates:  </a:t>
            </a:r>
            <a:r>
              <a:rPr lang="en-US" i="1" dirty="0">
                <a:solidFill>
                  <a:schemeClr val="tx1"/>
                </a:solidFill>
              </a:rPr>
              <a:t>(A) The skinny kid  (B) A teacher  (C) A little kid (D) The big kid</a:t>
            </a:r>
          </a:p>
        </p:txBody>
      </p:sp>
      <p:sp>
        <p:nvSpPr>
          <p:cNvPr id="35" name="Rectangle 34">
            <a:extLst>
              <a:ext uri="{FF2B5EF4-FFF2-40B4-BE49-F238E27FC236}">
                <a16:creationId xmlns:a16="http://schemas.microsoft.com/office/drawing/2014/main" id="{0478293D-CB7E-5147-8792-A80FA510B27E}"/>
              </a:ext>
            </a:extLst>
          </p:cNvPr>
          <p:cNvSpPr/>
          <p:nvPr/>
        </p:nvSpPr>
        <p:spPr>
          <a:xfrm>
            <a:off x="8306027" y="4581587"/>
            <a:ext cx="1968499" cy="461665"/>
          </a:xfrm>
          <a:prstGeom prst="rect">
            <a:avLst/>
          </a:prstGeom>
        </p:spPr>
        <p:txBody>
          <a:bodyPr wrap="square">
            <a:spAutoFit/>
          </a:bodyPr>
          <a:lstStyle/>
          <a:p>
            <a:pPr algn="ctr"/>
            <a:r>
              <a:rPr lang="en-US" sz="2400" i="1" dirty="0"/>
              <a:t>“The big kid”</a:t>
            </a:r>
          </a:p>
        </p:txBody>
      </p:sp>
      <p:sp>
        <p:nvSpPr>
          <p:cNvPr id="36" name="Chevron 35">
            <a:extLst>
              <a:ext uri="{FF2B5EF4-FFF2-40B4-BE49-F238E27FC236}">
                <a16:creationId xmlns:a16="http://schemas.microsoft.com/office/drawing/2014/main" id="{F766969C-9217-404D-BF40-E647D5FA6D16}"/>
              </a:ext>
            </a:extLst>
          </p:cNvPr>
          <p:cNvSpPr/>
          <p:nvPr/>
        </p:nvSpPr>
        <p:spPr>
          <a:xfrm>
            <a:off x="6354320" y="4616448"/>
            <a:ext cx="862090" cy="383678"/>
          </a:xfrm>
          <a:prstGeom prst="chevron">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
        <p:nvSpPr>
          <p:cNvPr id="3" name="Slide Number Placeholder 2">
            <a:extLst>
              <a:ext uri="{FF2B5EF4-FFF2-40B4-BE49-F238E27FC236}">
                <a16:creationId xmlns:a16="http://schemas.microsoft.com/office/drawing/2014/main" id="{FF2762D1-FB72-5147-A857-DC455260C87C}"/>
              </a:ext>
            </a:extLst>
          </p:cNvPr>
          <p:cNvSpPr>
            <a:spLocks noGrp="1"/>
          </p:cNvSpPr>
          <p:nvPr>
            <p:ph type="sldNum" sz="quarter" idx="10"/>
          </p:nvPr>
        </p:nvSpPr>
        <p:spPr/>
        <p:txBody>
          <a:bodyPr/>
          <a:lstStyle/>
          <a:p>
            <a:pPr>
              <a:defRPr/>
            </a:pPr>
            <a:fld id="{0121240C-47AF-2F4D-83B3-CC3EDF50F794}" type="slidenum">
              <a:rPr lang="en-US" smtClean="0"/>
              <a:pPr>
                <a:defRPr/>
              </a:pPr>
              <a:t>35</a:t>
            </a:fld>
            <a:endParaRPr lang="en-US" dirty="0"/>
          </a:p>
        </p:txBody>
      </p:sp>
    </p:spTree>
    <p:extLst>
      <p:ext uri="{BB962C8B-B14F-4D97-AF65-F5344CB8AC3E}">
        <p14:creationId xmlns:p14="http://schemas.microsoft.com/office/powerpoint/2010/main" val="1451094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fade">
                                      <p:cBhvr>
                                        <p:cTn id="12" dur="500"/>
                                        <p:tgtEl>
                                          <p:spTgt spid="3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6"/>
                                        </p:tgtEl>
                                        <p:attrNameLst>
                                          <p:attrName>style.visibility</p:attrName>
                                        </p:attrNameLst>
                                      </p:cBhvr>
                                      <p:to>
                                        <p:strVal val="visible"/>
                                      </p:to>
                                    </p:set>
                                    <p:animEffect transition="in" filter="fade">
                                      <p:cBhvr>
                                        <p:cTn id="17" dur="500"/>
                                        <p:tgtEl>
                                          <p:spTgt spid="3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5"/>
                                        </p:tgtEl>
                                        <p:attrNameLst>
                                          <p:attrName>style.visibility</p:attrName>
                                        </p:attrNameLst>
                                      </p:cBhvr>
                                      <p:to>
                                        <p:strVal val="visible"/>
                                      </p:to>
                                    </p:set>
                                    <p:animEffect transition="in" filter="fade">
                                      <p:cBhvr>
                                        <p:cTn id="22"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30" grpId="0" animBg="1"/>
      <p:bldP spid="35" grpId="0"/>
      <p:bldP spid="36" grpId="0" animBg="1"/>
    </p:bld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28516E-4255-1047-8382-EA4717AB320E}"/>
              </a:ext>
            </a:extLst>
          </p:cNvPr>
          <p:cNvSpPr>
            <a:spLocks noGrp="1"/>
          </p:cNvSpPr>
          <p:nvPr>
            <p:ph type="title"/>
          </p:nvPr>
        </p:nvSpPr>
        <p:spPr/>
        <p:txBody>
          <a:bodyPr/>
          <a:lstStyle/>
          <a:p>
            <a:r>
              <a:rPr lang="en-US" dirty="0"/>
              <a:t>QA datasets </a:t>
            </a:r>
          </a:p>
        </p:txBody>
      </p:sp>
      <p:cxnSp>
        <p:nvCxnSpPr>
          <p:cNvPr id="6" name="Straight Arrow Connector 5">
            <a:extLst>
              <a:ext uri="{FF2B5EF4-FFF2-40B4-BE49-F238E27FC236}">
                <a16:creationId xmlns:a16="http://schemas.microsoft.com/office/drawing/2014/main" id="{374FC7A2-1614-104E-89F4-606AF91C4E2F}"/>
              </a:ext>
            </a:extLst>
          </p:cNvPr>
          <p:cNvCxnSpPr>
            <a:cxnSpLocks/>
          </p:cNvCxnSpPr>
          <p:nvPr/>
        </p:nvCxnSpPr>
        <p:spPr>
          <a:xfrm>
            <a:off x="954947" y="3029854"/>
            <a:ext cx="10565538"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7" name="TextBox 6">
            <a:extLst>
              <a:ext uri="{FF2B5EF4-FFF2-40B4-BE49-F238E27FC236}">
                <a16:creationId xmlns:a16="http://schemas.microsoft.com/office/drawing/2014/main" id="{0EB34B12-7337-184F-BB39-70D052B752F7}"/>
              </a:ext>
            </a:extLst>
          </p:cNvPr>
          <p:cNvSpPr txBox="1"/>
          <p:nvPr/>
        </p:nvSpPr>
        <p:spPr>
          <a:xfrm>
            <a:off x="1184693" y="3039296"/>
            <a:ext cx="10064935" cy="369332"/>
          </a:xfrm>
          <a:prstGeom prst="rect">
            <a:avLst/>
          </a:prstGeom>
          <a:noFill/>
        </p:spPr>
        <p:txBody>
          <a:bodyPr wrap="none" rtlCol="0">
            <a:spAutoFit/>
          </a:bodyPr>
          <a:lstStyle/>
          <a:p>
            <a:r>
              <a:rPr lang="en-US" dirty="0"/>
              <a:t>2000		        2005		                   2010		            2015	    	    2020</a:t>
            </a:r>
          </a:p>
        </p:txBody>
      </p:sp>
      <p:sp>
        <p:nvSpPr>
          <p:cNvPr id="15" name="Rounded Rectangle 14">
            <a:extLst>
              <a:ext uri="{FF2B5EF4-FFF2-40B4-BE49-F238E27FC236}">
                <a16:creationId xmlns:a16="http://schemas.microsoft.com/office/drawing/2014/main" id="{5F2D0C3E-932D-DB4E-90E9-1AAD17C4892A}"/>
              </a:ext>
            </a:extLst>
          </p:cNvPr>
          <p:cNvSpPr/>
          <p:nvPr/>
        </p:nvSpPr>
        <p:spPr>
          <a:xfrm>
            <a:off x="1015586" y="2703742"/>
            <a:ext cx="535070" cy="240098"/>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200" dirty="0"/>
              <a:t>TREC-8</a:t>
            </a:r>
          </a:p>
        </p:txBody>
      </p:sp>
      <p:sp>
        <p:nvSpPr>
          <p:cNvPr id="16" name="Rounded Rectangle 15">
            <a:extLst>
              <a:ext uri="{FF2B5EF4-FFF2-40B4-BE49-F238E27FC236}">
                <a16:creationId xmlns:a16="http://schemas.microsoft.com/office/drawing/2014/main" id="{9B89EDCA-66BB-0E42-ACB3-42A2AFA1B78D}"/>
              </a:ext>
            </a:extLst>
          </p:cNvPr>
          <p:cNvSpPr/>
          <p:nvPr/>
        </p:nvSpPr>
        <p:spPr>
          <a:xfrm>
            <a:off x="1584961" y="2692167"/>
            <a:ext cx="535070" cy="249762"/>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200" dirty="0"/>
              <a:t>TREC-9</a:t>
            </a:r>
          </a:p>
        </p:txBody>
      </p:sp>
      <p:sp>
        <p:nvSpPr>
          <p:cNvPr id="17" name="Rounded Rectangle 16">
            <a:extLst>
              <a:ext uri="{FF2B5EF4-FFF2-40B4-BE49-F238E27FC236}">
                <a16:creationId xmlns:a16="http://schemas.microsoft.com/office/drawing/2014/main" id="{D8BE7499-80FA-124A-9DB2-8D8F91E1BBEF}"/>
              </a:ext>
            </a:extLst>
          </p:cNvPr>
          <p:cNvSpPr/>
          <p:nvPr/>
        </p:nvSpPr>
        <p:spPr>
          <a:xfrm>
            <a:off x="2140507" y="2681540"/>
            <a:ext cx="1606083" cy="253718"/>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a:t>TREC-2001-2005.</a:t>
            </a:r>
          </a:p>
        </p:txBody>
      </p:sp>
      <p:sp>
        <p:nvSpPr>
          <p:cNvPr id="18" name="Rounded Rectangle 17">
            <a:extLst>
              <a:ext uri="{FF2B5EF4-FFF2-40B4-BE49-F238E27FC236}">
                <a16:creationId xmlns:a16="http://schemas.microsoft.com/office/drawing/2014/main" id="{1A9EE56F-13FA-EA40-A940-A374E4579692}"/>
              </a:ext>
            </a:extLst>
          </p:cNvPr>
          <p:cNvSpPr/>
          <p:nvPr/>
        </p:nvSpPr>
        <p:spPr>
          <a:xfrm>
            <a:off x="6354320" y="2701740"/>
            <a:ext cx="686764" cy="253677"/>
          </a:xfrm>
          <a:prstGeom prst="roundRect">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err="1"/>
              <a:t>MCTest</a:t>
            </a:r>
            <a:endParaRPr lang="en-US" sz="1400" dirty="0"/>
          </a:p>
        </p:txBody>
      </p:sp>
      <p:sp>
        <p:nvSpPr>
          <p:cNvPr id="19" name="Rounded Rectangle 18">
            <a:extLst>
              <a:ext uri="{FF2B5EF4-FFF2-40B4-BE49-F238E27FC236}">
                <a16:creationId xmlns:a16="http://schemas.microsoft.com/office/drawing/2014/main" id="{5CCCA68C-7039-E343-B061-7C3290C0CB65}"/>
              </a:ext>
            </a:extLst>
          </p:cNvPr>
          <p:cNvSpPr/>
          <p:nvPr/>
        </p:nvSpPr>
        <p:spPr>
          <a:xfrm>
            <a:off x="8431751" y="2696344"/>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a:t>RACE</a:t>
            </a:r>
          </a:p>
        </p:txBody>
      </p:sp>
      <p:sp>
        <p:nvSpPr>
          <p:cNvPr id="20" name="Rounded Rectangle 19">
            <a:extLst>
              <a:ext uri="{FF2B5EF4-FFF2-40B4-BE49-F238E27FC236}">
                <a16:creationId xmlns:a16="http://schemas.microsoft.com/office/drawing/2014/main" id="{AF25CD1F-5379-F64F-81D8-6C789DFDF698}"/>
              </a:ext>
            </a:extLst>
          </p:cNvPr>
          <p:cNvSpPr/>
          <p:nvPr/>
        </p:nvSpPr>
        <p:spPr>
          <a:xfrm>
            <a:off x="8431750" y="2362406"/>
            <a:ext cx="686764" cy="253677"/>
          </a:xfrm>
          <a:prstGeom prst="roundRect">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a:t>SQuAD1</a:t>
            </a:r>
          </a:p>
        </p:txBody>
      </p:sp>
      <p:sp>
        <p:nvSpPr>
          <p:cNvPr id="24" name="Rounded Rectangle 23">
            <a:extLst>
              <a:ext uri="{FF2B5EF4-FFF2-40B4-BE49-F238E27FC236}">
                <a16:creationId xmlns:a16="http://schemas.microsoft.com/office/drawing/2014/main" id="{8D30D3B2-A88B-7E4B-9551-D43CFAAF261C}"/>
              </a:ext>
            </a:extLst>
          </p:cNvPr>
          <p:cNvSpPr/>
          <p:nvPr/>
        </p:nvSpPr>
        <p:spPr>
          <a:xfrm>
            <a:off x="9183682" y="2700167"/>
            <a:ext cx="686764" cy="253677"/>
          </a:xfrm>
          <a:prstGeom prst="roundRect">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a:t>ARC</a:t>
            </a:r>
          </a:p>
        </p:txBody>
      </p:sp>
      <p:sp>
        <p:nvSpPr>
          <p:cNvPr id="25" name="Rounded Rectangle 24">
            <a:extLst>
              <a:ext uri="{FF2B5EF4-FFF2-40B4-BE49-F238E27FC236}">
                <a16:creationId xmlns:a16="http://schemas.microsoft.com/office/drawing/2014/main" id="{787E76C2-C37A-574C-B01D-DD7B3E3FF387}"/>
              </a:ext>
            </a:extLst>
          </p:cNvPr>
          <p:cNvSpPr/>
          <p:nvPr/>
        </p:nvSpPr>
        <p:spPr>
          <a:xfrm>
            <a:off x="9183682" y="2345106"/>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100" dirty="0" err="1"/>
              <a:t>SQuAD</a:t>
            </a:r>
            <a:r>
              <a:rPr lang="en-US" sz="1100" dirty="0"/>
              <a:t> 2.0</a:t>
            </a:r>
          </a:p>
        </p:txBody>
      </p:sp>
      <p:sp>
        <p:nvSpPr>
          <p:cNvPr id="26" name="Rounded Rectangle 25">
            <a:extLst>
              <a:ext uri="{FF2B5EF4-FFF2-40B4-BE49-F238E27FC236}">
                <a16:creationId xmlns:a16="http://schemas.microsoft.com/office/drawing/2014/main" id="{63C631BD-A711-E24B-9D5B-5F517D41E4A5}"/>
              </a:ext>
            </a:extLst>
          </p:cNvPr>
          <p:cNvSpPr/>
          <p:nvPr/>
        </p:nvSpPr>
        <p:spPr>
          <a:xfrm>
            <a:off x="9933719" y="2685602"/>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900" dirty="0" err="1"/>
              <a:t>WinoGrande</a:t>
            </a:r>
            <a:endParaRPr lang="en-US" sz="900" dirty="0"/>
          </a:p>
        </p:txBody>
      </p:sp>
      <p:sp>
        <p:nvSpPr>
          <p:cNvPr id="27" name="Rounded Rectangle 26">
            <a:extLst>
              <a:ext uri="{FF2B5EF4-FFF2-40B4-BE49-F238E27FC236}">
                <a16:creationId xmlns:a16="http://schemas.microsoft.com/office/drawing/2014/main" id="{4D6E2347-0B02-2D49-9022-593548EB0C6F}"/>
              </a:ext>
            </a:extLst>
          </p:cNvPr>
          <p:cNvSpPr/>
          <p:nvPr/>
        </p:nvSpPr>
        <p:spPr>
          <a:xfrm>
            <a:off x="9931144" y="2363512"/>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err="1"/>
              <a:t>ComQA</a:t>
            </a:r>
            <a:endParaRPr lang="en-US" sz="1400" dirty="0"/>
          </a:p>
        </p:txBody>
      </p:sp>
      <p:sp>
        <p:nvSpPr>
          <p:cNvPr id="28" name="Rounded Rectangle 27">
            <a:extLst>
              <a:ext uri="{FF2B5EF4-FFF2-40B4-BE49-F238E27FC236}">
                <a16:creationId xmlns:a16="http://schemas.microsoft.com/office/drawing/2014/main" id="{547906FD-E2CF-9C44-847C-07EBF71B52F5}"/>
              </a:ext>
            </a:extLst>
          </p:cNvPr>
          <p:cNvSpPr/>
          <p:nvPr/>
        </p:nvSpPr>
        <p:spPr>
          <a:xfrm>
            <a:off x="9931144" y="2009438"/>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a:t>DROP</a:t>
            </a:r>
          </a:p>
        </p:txBody>
      </p:sp>
      <p:sp>
        <p:nvSpPr>
          <p:cNvPr id="29" name="Rounded Rectangle 28">
            <a:extLst>
              <a:ext uri="{FF2B5EF4-FFF2-40B4-BE49-F238E27FC236}">
                <a16:creationId xmlns:a16="http://schemas.microsoft.com/office/drawing/2014/main" id="{969F314A-B541-6449-AC86-B7AB77F138CE}"/>
              </a:ext>
            </a:extLst>
          </p:cNvPr>
          <p:cNvSpPr/>
          <p:nvPr/>
        </p:nvSpPr>
        <p:spPr>
          <a:xfrm>
            <a:off x="9183682" y="2023911"/>
            <a:ext cx="686764" cy="253677"/>
          </a:xfrm>
          <a:prstGeom prst="roundRect">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err="1"/>
              <a:t>NarQA</a:t>
            </a:r>
            <a:endParaRPr lang="en-US" sz="1400" dirty="0"/>
          </a:p>
        </p:txBody>
      </p:sp>
      <p:sp>
        <p:nvSpPr>
          <p:cNvPr id="31" name="Rounded Rectangle 30">
            <a:extLst>
              <a:ext uri="{FF2B5EF4-FFF2-40B4-BE49-F238E27FC236}">
                <a16:creationId xmlns:a16="http://schemas.microsoft.com/office/drawing/2014/main" id="{F6AFF80D-F7C7-EC49-BED0-795064879532}"/>
              </a:ext>
            </a:extLst>
          </p:cNvPr>
          <p:cNvSpPr/>
          <p:nvPr/>
        </p:nvSpPr>
        <p:spPr>
          <a:xfrm>
            <a:off x="9183682" y="1691234"/>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a:t>OBQA</a:t>
            </a:r>
          </a:p>
        </p:txBody>
      </p:sp>
      <p:sp>
        <p:nvSpPr>
          <p:cNvPr id="32" name="Rounded Rectangle 31">
            <a:extLst>
              <a:ext uri="{FF2B5EF4-FFF2-40B4-BE49-F238E27FC236}">
                <a16:creationId xmlns:a16="http://schemas.microsoft.com/office/drawing/2014/main" id="{79AE130E-EE41-A54D-82C6-91846CE67158}"/>
              </a:ext>
            </a:extLst>
          </p:cNvPr>
          <p:cNvSpPr/>
          <p:nvPr/>
        </p:nvSpPr>
        <p:spPr>
          <a:xfrm>
            <a:off x="9931144" y="1684067"/>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err="1"/>
              <a:t>BoolQ</a:t>
            </a:r>
            <a:endParaRPr lang="en-US" sz="1400" dirty="0"/>
          </a:p>
        </p:txBody>
      </p:sp>
      <p:sp>
        <p:nvSpPr>
          <p:cNvPr id="33" name="TextBox 32">
            <a:extLst>
              <a:ext uri="{FF2B5EF4-FFF2-40B4-BE49-F238E27FC236}">
                <a16:creationId xmlns:a16="http://schemas.microsoft.com/office/drawing/2014/main" id="{01806DB2-7EAC-A848-9E9D-86874046648C}"/>
              </a:ext>
            </a:extLst>
          </p:cNvPr>
          <p:cNvSpPr txBox="1"/>
          <p:nvPr/>
        </p:nvSpPr>
        <p:spPr>
          <a:xfrm>
            <a:off x="10749754" y="2421798"/>
            <a:ext cx="470000" cy="523220"/>
          </a:xfrm>
          <a:prstGeom prst="rect">
            <a:avLst/>
          </a:prstGeom>
          <a:noFill/>
        </p:spPr>
        <p:txBody>
          <a:bodyPr wrap="none" rtlCol="0">
            <a:spAutoFit/>
          </a:bodyPr>
          <a:lstStyle/>
          <a:p>
            <a:r>
              <a:rPr lang="en-US" sz="2800" dirty="0"/>
              <a:t>…</a:t>
            </a:r>
          </a:p>
        </p:txBody>
      </p:sp>
      <p:sp>
        <p:nvSpPr>
          <p:cNvPr id="34" name="TextBox 33">
            <a:extLst>
              <a:ext uri="{FF2B5EF4-FFF2-40B4-BE49-F238E27FC236}">
                <a16:creationId xmlns:a16="http://schemas.microsoft.com/office/drawing/2014/main" id="{62DEE78A-33E5-8545-8062-CE31E28997E3}"/>
              </a:ext>
            </a:extLst>
          </p:cNvPr>
          <p:cNvSpPr txBox="1"/>
          <p:nvPr/>
        </p:nvSpPr>
        <p:spPr>
          <a:xfrm rot="16200000">
            <a:off x="9897056" y="1219130"/>
            <a:ext cx="470000" cy="523220"/>
          </a:xfrm>
          <a:prstGeom prst="rect">
            <a:avLst/>
          </a:prstGeom>
          <a:noFill/>
        </p:spPr>
        <p:txBody>
          <a:bodyPr wrap="none" rtlCol="0">
            <a:spAutoFit/>
          </a:bodyPr>
          <a:lstStyle/>
          <a:p>
            <a:r>
              <a:rPr lang="en-US" sz="2800" dirty="0"/>
              <a:t>…</a:t>
            </a:r>
          </a:p>
        </p:txBody>
      </p:sp>
      <p:sp>
        <p:nvSpPr>
          <p:cNvPr id="23" name="Rectangle 22">
            <a:extLst>
              <a:ext uri="{FF2B5EF4-FFF2-40B4-BE49-F238E27FC236}">
                <a16:creationId xmlns:a16="http://schemas.microsoft.com/office/drawing/2014/main" id="{ACD12931-A13F-F144-8672-F0D880A25297}"/>
              </a:ext>
            </a:extLst>
          </p:cNvPr>
          <p:cNvSpPr/>
          <p:nvPr/>
        </p:nvSpPr>
        <p:spPr>
          <a:xfrm>
            <a:off x="536736" y="4114798"/>
            <a:ext cx="5272776" cy="769441"/>
          </a:xfrm>
          <a:prstGeom prst="rect">
            <a:avLst/>
          </a:prstGeom>
        </p:spPr>
        <p:txBody>
          <a:bodyPr wrap="square">
            <a:spAutoFit/>
          </a:bodyPr>
          <a:lstStyle/>
          <a:p>
            <a:r>
              <a:rPr lang="en-US" sz="2200" b="1" dirty="0"/>
              <a:t>Question:</a:t>
            </a:r>
            <a:r>
              <a:rPr lang="en-US" sz="2200" b="1" i="1" dirty="0"/>
              <a:t> </a:t>
            </a:r>
            <a:r>
              <a:rPr lang="en-US" sz="2200" i="1" dirty="0"/>
              <a:t>“What does a drink from narcissus's spring cause the drinker to do?”</a:t>
            </a:r>
          </a:p>
        </p:txBody>
      </p:sp>
      <p:sp>
        <p:nvSpPr>
          <p:cNvPr id="30" name="Alternate Process 29">
            <a:extLst>
              <a:ext uri="{FF2B5EF4-FFF2-40B4-BE49-F238E27FC236}">
                <a16:creationId xmlns:a16="http://schemas.microsoft.com/office/drawing/2014/main" id="{4B98CFCF-7460-B845-878B-E374CF0796A1}"/>
              </a:ext>
            </a:extLst>
          </p:cNvPr>
          <p:cNvSpPr/>
          <p:nvPr/>
        </p:nvSpPr>
        <p:spPr>
          <a:xfrm>
            <a:off x="618738" y="5006440"/>
            <a:ext cx="4994983" cy="1225868"/>
          </a:xfrm>
          <a:prstGeom prst="flowChartAlternateProcess">
            <a:avLst/>
          </a:prstGeom>
          <a:solidFill>
            <a:schemeClr val="tx2">
              <a:lumMod val="20000"/>
              <a:lumOff val="80000"/>
            </a:schemeClr>
          </a:solidFill>
        </p:spPr>
        <p:style>
          <a:lnRef idx="2">
            <a:schemeClr val="accent3">
              <a:shade val="50000"/>
            </a:schemeClr>
          </a:lnRef>
          <a:fillRef idx="1">
            <a:schemeClr val="accent3"/>
          </a:fillRef>
          <a:effectRef idx="0">
            <a:schemeClr val="accent3"/>
          </a:effectRef>
          <a:fontRef idx="minor">
            <a:schemeClr val="lt1"/>
          </a:fontRef>
        </p:style>
        <p:txBody>
          <a:bodyPr wrap="square" lIns="0" tIns="0" rIns="0" bIns="0">
            <a:spAutoFit/>
          </a:bodyPr>
          <a:lstStyle/>
          <a:p>
            <a:r>
              <a:rPr lang="en-US" b="1" dirty="0">
                <a:solidFill>
                  <a:schemeClr val="tx1"/>
                </a:solidFill>
              </a:rPr>
              <a:t>Candidates: </a:t>
            </a:r>
            <a:r>
              <a:rPr lang="en-US" i="1" dirty="0">
                <a:solidFill>
                  <a:schemeClr val="tx1"/>
                </a:solidFill>
              </a:rPr>
              <a:t>Mercury has awakened Echo, who weeps for Narcissus, and states that a drink from Narcissus's spring causes the drinkers to ``Grow dotingly enamored of themselves.'' ...</a:t>
            </a:r>
          </a:p>
        </p:txBody>
      </p:sp>
      <p:sp>
        <p:nvSpPr>
          <p:cNvPr id="35" name="Rectangle 34">
            <a:extLst>
              <a:ext uri="{FF2B5EF4-FFF2-40B4-BE49-F238E27FC236}">
                <a16:creationId xmlns:a16="http://schemas.microsoft.com/office/drawing/2014/main" id="{0478293D-CB7E-5147-8792-A80FA510B27E}"/>
              </a:ext>
            </a:extLst>
          </p:cNvPr>
          <p:cNvSpPr/>
          <p:nvPr/>
        </p:nvSpPr>
        <p:spPr>
          <a:xfrm>
            <a:off x="7692570" y="4526752"/>
            <a:ext cx="3214458" cy="830997"/>
          </a:xfrm>
          <a:prstGeom prst="rect">
            <a:avLst/>
          </a:prstGeom>
        </p:spPr>
        <p:txBody>
          <a:bodyPr wrap="square">
            <a:spAutoFit/>
          </a:bodyPr>
          <a:lstStyle/>
          <a:p>
            <a:pPr algn="ctr"/>
            <a:r>
              <a:rPr lang="en-US" sz="2400" i="1" dirty="0"/>
              <a:t>“fall in love with themselves ”</a:t>
            </a:r>
          </a:p>
        </p:txBody>
      </p:sp>
      <p:sp>
        <p:nvSpPr>
          <p:cNvPr id="36" name="Chevron 35">
            <a:extLst>
              <a:ext uri="{FF2B5EF4-FFF2-40B4-BE49-F238E27FC236}">
                <a16:creationId xmlns:a16="http://schemas.microsoft.com/office/drawing/2014/main" id="{F766969C-9217-404D-BF40-E647D5FA6D16}"/>
              </a:ext>
            </a:extLst>
          </p:cNvPr>
          <p:cNvSpPr/>
          <p:nvPr/>
        </p:nvSpPr>
        <p:spPr>
          <a:xfrm>
            <a:off x="6354320" y="4616448"/>
            <a:ext cx="862090" cy="383678"/>
          </a:xfrm>
          <a:prstGeom prst="chevron">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
        <p:nvSpPr>
          <p:cNvPr id="3" name="Slide Number Placeholder 2">
            <a:extLst>
              <a:ext uri="{FF2B5EF4-FFF2-40B4-BE49-F238E27FC236}">
                <a16:creationId xmlns:a16="http://schemas.microsoft.com/office/drawing/2014/main" id="{406DD22F-675E-BF40-875E-8454518938F6}"/>
              </a:ext>
            </a:extLst>
          </p:cNvPr>
          <p:cNvSpPr>
            <a:spLocks noGrp="1"/>
          </p:cNvSpPr>
          <p:nvPr>
            <p:ph type="sldNum" sz="quarter" idx="10"/>
          </p:nvPr>
        </p:nvSpPr>
        <p:spPr/>
        <p:txBody>
          <a:bodyPr/>
          <a:lstStyle/>
          <a:p>
            <a:pPr>
              <a:defRPr/>
            </a:pPr>
            <a:fld id="{0121240C-47AF-2F4D-83B3-CC3EDF50F794}" type="slidenum">
              <a:rPr lang="en-US" smtClean="0"/>
              <a:pPr>
                <a:defRPr/>
              </a:pPr>
              <a:t>36</a:t>
            </a:fld>
            <a:endParaRPr lang="en-US" dirty="0"/>
          </a:p>
        </p:txBody>
      </p:sp>
    </p:spTree>
    <p:extLst>
      <p:ext uri="{BB962C8B-B14F-4D97-AF65-F5344CB8AC3E}">
        <p14:creationId xmlns:p14="http://schemas.microsoft.com/office/powerpoint/2010/main" val="1392604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fade">
                                      <p:cBhvr>
                                        <p:cTn id="12" dur="500"/>
                                        <p:tgtEl>
                                          <p:spTgt spid="3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6"/>
                                        </p:tgtEl>
                                        <p:attrNameLst>
                                          <p:attrName>style.visibility</p:attrName>
                                        </p:attrNameLst>
                                      </p:cBhvr>
                                      <p:to>
                                        <p:strVal val="visible"/>
                                      </p:to>
                                    </p:set>
                                    <p:animEffect transition="in" filter="fade">
                                      <p:cBhvr>
                                        <p:cTn id="17" dur="500"/>
                                        <p:tgtEl>
                                          <p:spTgt spid="3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5"/>
                                        </p:tgtEl>
                                        <p:attrNameLst>
                                          <p:attrName>style.visibility</p:attrName>
                                        </p:attrNameLst>
                                      </p:cBhvr>
                                      <p:to>
                                        <p:strVal val="visible"/>
                                      </p:to>
                                    </p:set>
                                    <p:animEffect transition="in" filter="fade">
                                      <p:cBhvr>
                                        <p:cTn id="22"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30" grpId="0" animBg="1"/>
      <p:bldP spid="35" grpId="0"/>
      <p:bldP spid="36" grpId="0" animBg="1"/>
    </p:bld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28516E-4255-1047-8382-EA4717AB320E}"/>
              </a:ext>
            </a:extLst>
          </p:cNvPr>
          <p:cNvSpPr>
            <a:spLocks noGrp="1"/>
          </p:cNvSpPr>
          <p:nvPr>
            <p:ph type="title"/>
          </p:nvPr>
        </p:nvSpPr>
        <p:spPr/>
        <p:txBody>
          <a:bodyPr/>
          <a:lstStyle/>
          <a:p>
            <a:r>
              <a:rPr lang="en-US" dirty="0"/>
              <a:t>QA datasets </a:t>
            </a:r>
          </a:p>
        </p:txBody>
      </p:sp>
      <p:cxnSp>
        <p:nvCxnSpPr>
          <p:cNvPr id="6" name="Straight Arrow Connector 5">
            <a:extLst>
              <a:ext uri="{FF2B5EF4-FFF2-40B4-BE49-F238E27FC236}">
                <a16:creationId xmlns:a16="http://schemas.microsoft.com/office/drawing/2014/main" id="{374FC7A2-1614-104E-89F4-606AF91C4E2F}"/>
              </a:ext>
            </a:extLst>
          </p:cNvPr>
          <p:cNvCxnSpPr>
            <a:cxnSpLocks/>
          </p:cNvCxnSpPr>
          <p:nvPr/>
        </p:nvCxnSpPr>
        <p:spPr>
          <a:xfrm>
            <a:off x="954947" y="3029854"/>
            <a:ext cx="10565538"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7" name="TextBox 6">
            <a:extLst>
              <a:ext uri="{FF2B5EF4-FFF2-40B4-BE49-F238E27FC236}">
                <a16:creationId xmlns:a16="http://schemas.microsoft.com/office/drawing/2014/main" id="{0EB34B12-7337-184F-BB39-70D052B752F7}"/>
              </a:ext>
            </a:extLst>
          </p:cNvPr>
          <p:cNvSpPr txBox="1"/>
          <p:nvPr/>
        </p:nvSpPr>
        <p:spPr>
          <a:xfrm>
            <a:off x="1184693" y="3039296"/>
            <a:ext cx="10064935" cy="369332"/>
          </a:xfrm>
          <a:prstGeom prst="rect">
            <a:avLst/>
          </a:prstGeom>
          <a:noFill/>
        </p:spPr>
        <p:txBody>
          <a:bodyPr wrap="none" rtlCol="0">
            <a:spAutoFit/>
          </a:bodyPr>
          <a:lstStyle/>
          <a:p>
            <a:r>
              <a:rPr lang="en-US" dirty="0"/>
              <a:t>2000		        2005		                   2010		            2015	    	    2020</a:t>
            </a:r>
          </a:p>
        </p:txBody>
      </p:sp>
      <p:sp>
        <p:nvSpPr>
          <p:cNvPr id="15" name="Rounded Rectangle 14">
            <a:extLst>
              <a:ext uri="{FF2B5EF4-FFF2-40B4-BE49-F238E27FC236}">
                <a16:creationId xmlns:a16="http://schemas.microsoft.com/office/drawing/2014/main" id="{5F2D0C3E-932D-DB4E-90E9-1AAD17C4892A}"/>
              </a:ext>
            </a:extLst>
          </p:cNvPr>
          <p:cNvSpPr/>
          <p:nvPr/>
        </p:nvSpPr>
        <p:spPr>
          <a:xfrm>
            <a:off x="1015586" y="2703742"/>
            <a:ext cx="535070" cy="240098"/>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200" dirty="0"/>
              <a:t>TREC-8</a:t>
            </a:r>
          </a:p>
        </p:txBody>
      </p:sp>
      <p:sp>
        <p:nvSpPr>
          <p:cNvPr id="16" name="Rounded Rectangle 15">
            <a:extLst>
              <a:ext uri="{FF2B5EF4-FFF2-40B4-BE49-F238E27FC236}">
                <a16:creationId xmlns:a16="http://schemas.microsoft.com/office/drawing/2014/main" id="{9B89EDCA-66BB-0E42-ACB3-42A2AFA1B78D}"/>
              </a:ext>
            </a:extLst>
          </p:cNvPr>
          <p:cNvSpPr/>
          <p:nvPr/>
        </p:nvSpPr>
        <p:spPr>
          <a:xfrm>
            <a:off x="1584961" y="2692167"/>
            <a:ext cx="535070" cy="249762"/>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200" dirty="0"/>
              <a:t>TREC-9</a:t>
            </a:r>
          </a:p>
        </p:txBody>
      </p:sp>
      <p:sp>
        <p:nvSpPr>
          <p:cNvPr id="17" name="Rounded Rectangle 16">
            <a:extLst>
              <a:ext uri="{FF2B5EF4-FFF2-40B4-BE49-F238E27FC236}">
                <a16:creationId xmlns:a16="http://schemas.microsoft.com/office/drawing/2014/main" id="{D8BE7499-80FA-124A-9DB2-8D8F91E1BBEF}"/>
              </a:ext>
            </a:extLst>
          </p:cNvPr>
          <p:cNvSpPr/>
          <p:nvPr/>
        </p:nvSpPr>
        <p:spPr>
          <a:xfrm>
            <a:off x="2140507" y="2681540"/>
            <a:ext cx="1606083" cy="253718"/>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a:t>TREC-2001-2005.</a:t>
            </a:r>
          </a:p>
        </p:txBody>
      </p:sp>
      <p:sp>
        <p:nvSpPr>
          <p:cNvPr id="18" name="Rounded Rectangle 17">
            <a:extLst>
              <a:ext uri="{FF2B5EF4-FFF2-40B4-BE49-F238E27FC236}">
                <a16:creationId xmlns:a16="http://schemas.microsoft.com/office/drawing/2014/main" id="{1A9EE56F-13FA-EA40-A940-A374E4579692}"/>
              </a:ext>
            </a:extLst>
          </p:cNvPr>
          <p:cNvSpPr/>
          <p:nvPr/>
        </p:nvSpPr>
        <p:spPr>
          <a:xfrm>
            <a:off x="6354320" y="2701740"/>
            <a:ext cx="686764" cy="253677"/>
          </a:xfrm>
          <a:prstGeom prst="roundRect">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err="1"/>
              <a:t>MCTest</a:t>
            </a:r>
            <a:endParaRPr lang="en-US" sz="1400" dirty="0"/>
          </a:p>
        </p:txBody>
      </p:sp>
      <p:sp>
        <p:nvSpPr>
          <p:cNvPr id="19" name="Rounded Rectangle 18">
            <a:extLst>
              <a:ext uri="{FF2B5EF4-FFF2-40B4-BE49-F238E27FC236}">
                <a16:creationId xmlns:a16="http://schemas.microsoft.com/office/drawing/2014/main" id="{5CCCA68C-7039-E343-B061-7C3290C0CB65}"/>
              </a:ext>
            </a:extLst>
          </p:cNvPr>
          <p:cNvSpPr/>
          <p:nvPr/>
        </p:nvSpPr>
        <p:spPr>
          <a:xfrm>
            <a:off x="8431751" y="2696344"/>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a:t>RACE</a:t>
            </a:r>
          </a:p>
        </p:txBody>
      </p:sp>
      <p:sp>
        <p:nvSpPr>
          <p:cNvPr id="20" name="Rounded Rectangle 19">
            <a:extLst>
              <a:ext uri="{FF2B5EF4-FFF2-40B4-BE49-F238E27FC236}">
                <a16:creationId xmlns:a16="http://schemas.microsoft.com/office/drawing/2014/main" id="{AF25CD1F-5379-F64F-81D8-6C789DFDF698}"/>
              </a:ext>
            </a:extLst>
          </p:cNvPr>
          <p:cNvSpPr/>
          <p:nvPr/>
        </p:nvSpPr>
        <p:spPr>
          <a:xfrm>
            <a:off x="8431750" y="2362406"/>
            <a:ext cx="686764" cy="253677"/>
          </a:xfrm>
          <a:prstGeom prst="roundRect">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a:t>SQuAD1</a:t>
            </a:r>
          </a:p>
        </p:txBody>
      </p:sp>
      <p:sp>
        <p:nvSpPr>
          <p:cNvPr id="24" name="Rounded Rectangle 23">
            <a:extLst>
              <a:ext uri="{FF2B5EF4-FFF2-40B4-BE49-F238E27FC236}">
                <a16:creationId xmlns:a16="http://schemas.microsoft.com/office/drawing/2014/main" id="{8D30D3B2-A88B-7E4B-9551-D43CFAAF261C}"/>
              </a:ext>
            </a:extLst>
          </p:cNvPr>
          <p:cNvSpPr/>
          <p:nvPr/>
        </p:nvSpPr>
        <p:spPr>
          <a:xfrm>
            <a:off x="9183682" y="2700167"/>
            <a:ext cx="686764" cy="253677"/>
          </a:xfrm>
          <a:prstGeom prst="roundRect">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a:t>ARC</a:t>
            </a:r>
          </a:p>
        </p:txBody>
      </p:sp>
      <p:sp>
        <p:nvSpPr>
          <p:cNvPr id="25" name="Rounded Rectangle 24">
            <a:extLst>
              <a:ext uri="{FF2B5EF4-FFF2-40B4-BE49-F238E27FC236}">
                <a16:creationId xmlns:a16="http://schemas.microsoft.com/office/drawing/2014/main" id="{787E76C2-C37A-574C-B01D-DD7B3E3FF387}"/>
              </a:ext>
            </a:extLst>
          </p:cNvPr>
          <p:cNvSpPr/>
          <p:nvPr/>
        </p:nvSpPr>
        <p:spPr>
          <a:xfrm>
            <a:off x="9183682" y="2345106"/>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100" dirty="0" err="1"/>
              <a:t>SQuAD</a:t>
            </a:r>
            <a:r>
              <a:rPr lang="en-US" sz="1100" dirty="0"/>
              <a:t> 2.0</a:t>
            </a:r>
          </a:p>
        </p:txBody>
      </p:sp>
      <p:sp>
        <p:nvSpPr>
          <p:cNvPr id="26" name="Rounded Rectangle 25">
            <a:extLst>
              <a:ext uri="{FF2B5EF4-FFF2-40B4-BE49-F238E27FC236}">
                <a16:creationId xmlns:a16="http://schemas.microsoft.com/office/drawing/2014/main" id="{63C631BD-A711-E24B-9D5B-5F517D41E4A5}"/>
              </a:ext>
            </a:extLst>
          </p:cNvPr>
          <p:cNvSpPr/>
          <p:nvPr/>
        </p:nvSpPr>
        <p:spPr>
          <a:xfrm>
            <a:off x="9933719" y="2685602"/>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900" dirty="0" err="1"/>
              <a:t>WinoGrande</a:t>
            </a:r>
            <a:endParaRPr lang="en-US" sz="900" dirty="0"/>
          </a:p>
        </p:txBody>
      </p:sp>
      <p:sp>
        <p:nvSpPr>
          <p:cNvPr id="27" name="Rounded Rectangle 26">
            <a:extLst>
              <a:ext uri="{FF2B5EF4-FFF2-40B4-BE49-F238E27FC236}">
                <a16:creationId xmlns:a16="http://schemas.microsoft.com/office/drawing/2014/main" id="{4D6E2347-0B02-2D49-9022-593548EB0C6F}"/>
              </a:ext>
            </a:extLst>
          </p:cNvPr>
          <p:cNvSpPr/>
          <p:nvPr/>
        </p:nvSpPr>
        <p:spPr>
          <a:xfrm>
            <a:off x="9931144" y="2363512"/>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err="1"/>
              <a:t>ComQA</a:t>
            </a:r>
            <a:endParaRPr lang="en-US" sz="1400" dirty="0"/>
          </a:p>
        </p:txBody>
      </p:sp>
      <p:sp>
        <p:nvSpPr>
          <p:cNvPr id="28" name="Rounded Rectangle 27">
            <a:extLst>
              <a:ext uri="{FF2B5EF4-FFF2-40B4-BE49-F238E27FC236}">
                <a16:creationId xmlns:a16="http://schemas.microsoft.com/office/drawing/2014/main" id="{547906FD-E2CF-9C44-847C-07EBF71B52F5}"/>
              </a:ext>
            </a:extLst>
          </p:cNvPr>
          <p:cNvSpPr/>
          <p:nvPr/>
        </p:nvSpPr>
        <p:spPr>
          <a:xfrm>
            <a:off x="9931144" y="2009438"/>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a:t>DROP</a:t>
            </a:r>
          </a:p>
        </p:txBody>
      </p:sp>
      <p:sp>
        <p:nvSpPr>
          <p:cNvPr id="29" name="Rounded Rectangle 28">
            <a:extLst>
              <a:ext uri="{FF2B5EF4-FFF2-40B4-BE49-F238E27FC236}">
                <a16:creationId xmlns:a16="http://schemas.microsoft.com/office/drawing/2014/main" id="{969F314A-B541-6449-AC86-B7AB77F138CE}"/>
              </a:ext>
            </a:extLst>
          </p:cNvPr>
          <p:cNvSpPr/>
          <p:nvPr/>
        </p:nvSpPr>
        <p:spPr>
          <a:xfrm>
            <a:off x="9183682" y="2023911"/>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err="1"/>
              <a:t>NarQA</a:t>
            </a:r>
            <a:endParaRPr lang="en-US" sz="1400" dirty="0"/>
          </a:p>
        </p:txBody>
      </p:sp>
      <p:sp>
        <p:nvSpPr>
          <p:cNvPr id="31" name="Rounded Rectangle 30">
            <a:extLst>
              <a:ext uri="{FF2B5EF4-FFF2-40B4-BE49-F238E27FC236}">
                <a16:creationId xmlns:a16="http://schemas.microsoft.com/office/drawing/2014/main" id="{F6AFF80D-F7C7-EC49-BED0-795064879532}"/>
              </a:ext>
            </a:extLst>
          </p:cNvPr>
          <p:cNvSpPr/>
          <p:nvPr/>
        </p:nvSpPr>
        <p:spPr>
          <a:xfrm>
            <a:off x="9183682" y="1691234"/>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a:t>OBQA</a:t>
            </a:r>
          </a:p>
        </p:txBody>
      </p:sp>
      <p:sp>
        <p:nvSpPr>
          <p:cNvPr id="32" name="Rounded Rectangle 31">
            <a:extLst>
              <a:ext uri="{FF2B5EF4-FFF2-40B4-BE49-F238E27FC236}">
                <a16:creationId xmlns:a16="http://schemas.microsoft.com/office/drawing/2014/main" id="{79AE130E-EE41-A54D-82C6-91846CE67158}"/>
              </a:ext>
            </a:extLst>
          </p:cNvPr>
          <p:cNvSpPr/>
          <p:nvPr/>
        </p:nvSpPr>
        <p:spPr>
          <a:xfrm>
            <a:off x="9931144" y="1684067"/>
            <a:ext cx="686764" cy="253677"/>
          </a:xfrm>
          <a:prstGeom prst="roundRect">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err="1"/>
              <a:t>BoolQ</a:t>
            </a:r>
            <a:endParaRPr lang="en-US" sz="1400" dirty="0"/>
          </a:p>
        </p:txBody>
      </p:sp>
      <p:sp>
        <p:nvSpPr>
          <p:cNvPr id="33" name="TextBox 32">
            <a:extLst>
              <a:ext uri="{FF2B5EF4-FFF2-40B4-BE49-F238E27FC236}">
                <a16:creationId xmlns:a16="http://schemas.microsoft.com/office/drawing/2014/main" id="{01806DB2-7EAC-A848-9E9D-86874046648C}"/>
              </a:ext>
            </a:extLst>
          </p:cNvPr>
          <p:cNvSpPr txBox="1"/>
          <p:nvPr/>
        </p:nvSpPr>
        <p:spPr>
          <a:xfrm>
            <a:off x="10749754" y="2421798"/>
            <a:ext cx="470000" cy="523220"/>
          </a:xfrm>
          <a:prstGeom prst="rect">
            <a:avLst/>
          </a:prstGeom>
          <a:noFill/>
        </p:spPr>
        <p:txBody>
          <a:bodyPr wrap="none" rtlCol="0">
            <a:spAutoFit/>
          </a:bodyPr>
          <a:lstStyle/>
          <a:p>
            <a:r>
              <a:rPr lang="en-US" sz="2800" dirty="0"/>
              <a:t>…</a:t>
            </a:r>
          </a:p>
        </p:txBody>
      </p:sp>
      <p:sp>
        <p:nvSpPr>
          <p:cNvPr id="34" name="TextBox 33">
            <a:extLst>
              <a:ext uri="{FF2B5EF4-FFF2-40B4-BE49-F238E27FC236}">
                <a16:creationId xmlns:a16="http://schemas.microsoft.com/office/drawing/2014/main" id="{62DEE78A-33E5-8545-8062-CE31E28997E3}"/>
              </a:ext>
            </a:extLst>
          </p:cNvPr>
          <p:cNvSpPr txBox="1"/>
          <p:nvPr/>
        </p:nvSpPr>
        <p:spPr>
          <a:xfrm rot="16200000">
            <a:off x="9897056" y="1219130"/>
            <a:ext cx="470000" cy="523220"/>
          </a:xfrm>
          <a:prstGeom prst="rect">
            <a:avLst/>
          </a:prstGeom>
          <a:noFill/>
        </p:spPr>
        <p:txBody>
          <a:bodyPr wrap="none" rtlCol="0">
            <a:spAutoFit/>
          </a:bodyPr>
          <a:lstStyle/>
          <a:p>
            <a:r>
              <a:rPr lang="en-US" sz="2800" dirty="0"/>
              <a:t>…</a:t>
            </a:r>
          </a:p>
        </p:txBody>
      </p:sp>
      <p:sp>
        <p:nvSpPr>
          <p:cNvPr id="23" name="Rectangle 22">
            <a:extLst>
              <a:ext uri="{FF2B5EF4-FFF2-40B4-BE49-F238E27FC236}">
                <a16:creationId xmlns:a16="http://schemas.microsoft.com/office/drawing/2014/main" id="{ACD12931-A13F-F144-8672-F0D880A25297}"/>
              </a:ext>
            </a:extLst>
          </p:cNvPr>
          <p:cNvSpPr/>
          <p:nvPr/>
        </p:nvSpPr>
        <p:spPr>
          <a:xfrm>
            <a:off x="536736" y="4114798"/>
            <a:ext cx="5272776" cy="769441"/>
          </a:xfrm>
          <a:prstGeom prst="rect">
            <a:avLst/>
          </a:prstGeom>
        </p:spPr>
        <p:txBody>
          <a:bodyPr wrap="square">
            <a:spAutoFit/>
          </a:bodyPr>
          <a:lstStyle/>
          <a:p>
            <a:r>
              <a:rPr lang="en-US" sz="2200" b="1" dirty="0"/>
              <a:t>Question:</a:t>
            </a:r>
            <a:r>
              <a:rPr lang="en-US" sz="2200" b="1" i="1" dirty="0"/>
              <a:t> </a:t>
            </a:r>
            <a:r>
              <a:rPr lang="en-US" sz="2200" i="1" dirty="0"/>
              <a:t>“At what speed did the turbine operate?”</a:t>
            </a:r>
          </a:p>
        </p:txBody>
      </p:sp>
      <p:sp>
        <p:nvSpPr>
          <p:cNvPr id="30" name="Alternate Process 29">
            <a:extLst>
              <a:ext uri="{FF2B5EF4-FFF2-40B4-BE49-F238E27FC236}">
                <a16:creationId xmlns:a16="http://schemas.microsoft.com/office/drawing/2014/main" id="{4B98CFCF-7460-B845-878B-E374CF0796A1}"/>
              </a:ext>
            </a:extLst>
          </p:cNvPr>
          <p:cNvSpPr/>
          <p:nvPr/>
        </p:nvSpPr>
        <p:spPr>
          <a:xfrm>
            <a:off x="618738" y="5006440"/>
            <a:ext cx="4994983" cy="919401"/>
          </a:xfrm>
          <a:prstGeom prst="flowChartAlternateProcess">
            <a:avLst/>
          </a:prstGeom>
          <a:solidFill>
            <a:schemeClr val="tx2">
              <a:lumMod val="20000"/>
              <a:lumOff val="80000"/>
            </a:schemeClr>
          </a:solidFill>
        </p:spPr>
        <p:style>
          <a:lnRef idx="2">
            <a:schemeClr val="accent3">
              <a:shade val="50000"/>
            </a:schemeClr>
          </a:lnRef>
          <a:fillRef idx="1">
            <a:schemeClr val="accent3"/>
          </a:fillRef>
          <a:effectRef idx="0">
            <a:schemeClr val="accent3"/>
          </a:effectRef>
          <a:fontRef idx="minor">
            <a:schemeClr val="lt1"/>
          </a:fontRef>
        </p:style>
        <p:txBody>
          <a:bodyPr wrap="square" lIns="0" tIns="0" rIns="0" bIns="0">
            <a:spAutoFit/>
          </a:bodyPr>
          <a:lstStyle/>
          <a:p>
            <a:r>
              <a:rPr lang="en-US" b="1" dirty="0">
                <a:solidFill>
                  <a:schemeClr val="tx1"/>
                </a:solidFill>
              </a:rPr>
              <a:t>Candidates: </a:t>
            </a:r>
            <a:r>
              <a:rPr lang="en-US" i="1" dirty="0">
                <a:solidFill>
                  <a:schemeClr val="tx1"/>
                </a:solidFill>
              </a:rPr>
              <a:t>(</a:t>
            </a:r>
            <a:r>
              <a:rPr lang="en-US" i="1" dirty="0" err="1">
                <a:solidFill>
                  <a:schemeClr val="tx1"/>
                </a:solidFill>
              </a:rPr>
              <a:t>Nikola_Tesla</a:t>
            </a:r>
            <a:r>
              <a:rPr lang="en-US" i="1" dirty="0">
                <a:solidFill>
                  <a:schemeClr val="tx1"/>
                </a:solidFill>
              </a:rPr>
              <a:t>) On his 50th birthday in 1906, Tesla demonstrated his 200 horsepower (150 kilowatts) 16,000 rpm bladeless turbine. ...</a:t>
            </a:r>
          </a:p>
        </p:txBody>
      </p:sp>
      <p:sp>
        <p:nvSpPr>
          <p:cNvPr id="35" name="Rectangle 34">
            <a:extLst>
              <a:ext uri="{FF2B5EF4-FFF2-40B4-BE49-F238E27FC236}">
                <a16:creationId xmlns:a16="http://schemas.microsoft.com/office/drawing/2014/main" id="{0478293D-CB7E-5147-8792-A80FA510B27E}"/>
              </a:ext>
            </a:extLst>
          </p:cNvPr>
          <p:cNvSpPr/>
          <p:nvPr/>
        </p:nvSpPr>
        <p:spPr>
          <a:xfrm>
            <a:off x="8306027" y="4581587"/>
            <a:ext cx="1968499" cy="461665"/>
          </a:xfrm>
          <a:prstGeom prst="rect">
            <a:avLst/>
          </a:prstGeom>
        </p:spPr>
        <p:txBody>
          <a:bodyPr wrap="square">
            <a:spAutoFit/>
          </a:bodyPr>
          <a:lstStyle/>
          <a:p>
            <a:pPr algn="ctr"/>
            <a:r>
              <a:rPr lang="en-US" sz="2400" i="1" dirty="0"/>
              <a:t>“16,000 rpm”</a:t>
            </a:r>
          </a:p>
        </p:txBody>
      </p:sp>
      <p:sp>
        <p:nvSpPr>
          <p:cNvPr id="36" name="Chevron 35">
            <a:extLst>
              <a:ext uri="{FF2B5EF4-FFF2-40B4-BE49-F238E27FC236}">
                <a16:creationId xmlns:a16="http://schemas.microsoft.com/office/drawing/2014/main" id="{F766969C-9217-404D-BF40-E647D5FA6D16}"/>
              </a:ext>
            </a:extLst>
          </p:cNvPr>
          <p:cNvSpPr/>
          <p:nvPr/>
        </p:nvSpPr>
        <p:spPr>
          <a:xfrm>
            <a:off x="6354320" y="4616448"/>
            <a:ext cx="862090" cy="383678"/>
          </a:xfrm>
          <a:prstGeom prst="chevron">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
        <p:nvSpPr>
          <p:cNvPr id="3" name="Slide Number Placeholder 2">
            <a:extLst>
              <a:ext uri="{FF2B5EF4-FFF2-40B4-BE49-F238E27FC236}">
                <a16:creationId xmlns:a16="http://schemas.microsoft.com/office/drawing/2014/main" id="{9A2A1A22-21AA-FE4D-B370-83610FFB3C54}"/>
              </a:ext>
            </a:extLst>
          </p:cNvPr>
          <p:cNvSpPr>
            <a:spLocks noGrp="1"/>
          </p:cNvSpPr>
          <p:nvPr>
            <p:ph type="sldNum" sz="quarter" idx="10"/>
          </p:nvPr>
        </p:nvSpPr>
        <p:spPr/>
        <p:txBody>
          <a:bodyPr/>
          <a:lstStyle/>
          <a:p>
            <a:pPr>
              <a:defRPr/>
            </a:pPr>
            <a:fld id="{0121240C-47AF-2F4D-83B3-CC3EDF50F794}" type="slidenum">
              <a:rPr lang="en-US" smtClean="0"/>
              <a:pPr>
                <a:defRPr/>
              </a:pPr>
              <a:t>37</a:t>
            </a:fld>
            <a:endParaRPr lang="en-US" dirty="0"/>
          </a:p>
        </p:txBody>
      </p:sp>
    </p:spTree>
    <p:extLst>
      <p:ext uri="{BB962C8B-B14F-4D97-AF65-F5344CB8AC3E}">
        <p14:creationId xmlns:p14="http://schemas.microsoft.com/office/powerpoint/2010/main" val="4225367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fade">
                                      <p:cBhvr>
                                        <p:cTn id="12" dur="500"/>
                                        <p:tgtEl>
                                          <p:spTgt spid="3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6"/>
                                        </p:tgtEl>
                                        <p:attrNameLst>
                                          <p:attrName>style.visibility</p:attrName>
                                        </p:attrNameLst>
                                      </p:cBhvr>
                                      <p:to>
                                        <p:strVal val="visible"/>
                                      </p:to>
                                    </p:set>
                                    <p:animEffect transition="in" filter="fade">
                                      <p:cBhvr>
                                        <p:cTn id="17" dur="500"/>
                                        <p:tgtEl>
                                          <p:spTgt spid="3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5"/>
                                        </p:tgtEl>
                                        <p:attrNameLst>
                                          <p:attrName>style.visibility</p:attrName>
                                        </p:attrNameLst>
                                      </p:cBhvr>
                                      <p:to>
                                        <p:strVal val="visible"/>
                                      </p:to>
                                    </p:set>
                                    <p:animEffect transition="in" filter="fade">
                                      <p:cBhvr>
                                        <p:cTn id="22"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30" grpId="0" animBg="1"/>
      <p:bldP spid="35" grpId="0"/>
      <p:bldP spid="36" grpId="0" animBg="1"/>
    </p:bld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690622-4572-B94A-919D-372130734B59}"/>
              </a:ext>
            </a:extLst>
          </p:cNvPr>
          <p:cNvSpPr>
            <a:spLocks noGrp="1"/>
          </p:cNvSpPr>
          <p:nvPr>
            <p:ph type="title"/>
          </p:nvPr>
        </p:nvSpPr>
        <p:spPr/>
        <p:txBody>
          <a:bodyPr/>
          <a:lstStyle/>
          <a:p>
            <a:r>
              <a:rPr lang="en-US" dirty="0"/>
              <a:t>Silos of QA community </a:t>
            </a:r>
          </a:p>
        </p:txBody>
      </p:sp>
      <p:sp>
        <p:nvSpPr>
          <p:cNvPr id="3" name="Content Placeholder 2">
            <a:extLst>
              <a:ext uri="{FF2B5EF4-FFF2-40B4-BE49-F238E27FC236}">
                <a16:creationId xmlns:a16="http://schemas.microsoft.com/office/drawing/2014/main" id="{A77BEE81-8402-D644-B00A-3EC2F196E604}"/>
              </a:ext>
            </a:extLst>
          </p:cNvPr>
          <p:cNvSpPr>
            <a:spLocks noGrp="1"/>
          </p:cNvSpPr>
          <p:nvPr>
            <p:ph idx="1"/>
          </p:nvPr>
        </p:nvSpPr>
        <p:spPr/>
        <p:txBody>
          <a:bodyPr/>
          <a:lstStyle/>
          <a:p>
            <a:r>
              <a:rPr lang="en-US" dirty="0"/>
              <a:t>Works studying QA generalization are limited to formats. </a:t>
            </a:r>
          </a:p>
        </p:txBody>
      </p:sp>
      <p:pic>
        <p:nvPicPr>
          <p:cNvPr id="10" name="Picture 9" descr="A screenshot of a cell phone&#10;&#10;Description automatically generated">
            <a:extLst>
              <a:ext uri="{FF2B5EF4-FFF2-40B4-BE49-F238E27FC236}">
                <a16:creationId xmlns:a16="http://schemas.microsoft.com/office/drawing/2014/main" id="{57A78B80-480A-EB4D-AD65-6D92E5788E44}"/>
              </a:ext>
            </a:extLst>
          </p:cNvPr>
          <p:cNvPicPr>
            <a:picLocks noChangeAspect="1"/>
          </p:cNvPicPr>
          <p:nvPr/>
        </p:nvPicPr>
        <p:blipFill>
          <a:blip r:embed="rId3"/>
          <a:stretch>
            <a:fillRect/>
          </a:stretch>
        </p:blipFill>
        <p:spPr>
          <a:xfrm>
            <a:off x="1490046" y="3167685"/>
            <a:ext cx="3962400" cy="2810070"/>
          </a:xfrm>
          <a:prstGeom prst="rect">
            <a:avLst/>
          </a:prstGeom>
        </p:spPr>
      </p:pic>
      <p:sp>
        <p:nvSpPr>
          <p:cNvPr id="14" name="Rectangle 13">
            <a:extLst>
              <a:ext uri="{FF2B5EF4-FFF2-40B4-BE49-F238E27FC236}">
                <a16:creationId xmlns:a16="http://schemas.microsoft.com/office/drawing/2014/main" id="{F5A3C934-C8FA-444C-B918-0360617F2A10}"/>
              </a:ext>
            </a:extLst>
          </p:cNvPr>
          <p:cNvSpPr/>
          <p:nvPr/>
        </p:nvSpPr>
        <p:spPr>
          <a:xfrm>
            <a:off x="604965" y="2599146"/>
            <a:ext cx="4847481" cy="369332"/>
          </a:xfrm>
          <a:prstGeom prst="rect">
            <a:avLst/>
          </a:prstGeom>
        </p:spPr>
        <p:txBody>
          <a:bodyPr wrap="none">
            <a:spAutoFit/>
          </a:bodyPr>
          <a:lstStyle/>
          <a:p>
            <a:pPr lvl="2"/>
            <a:r>
              <a:rPr lang="en-US" dirty="0">
                <a:solidFill>
                  <a:schemeClr val="bg1">
                    <a:lumMod val="50000"/>
                  </a:schemeClr>
                </a:solidFill>
              </a:rPr>
              <a:t>[“</a:t>
            </a:r>
            <a:r>
              <a:rPr lang="en-US" dirty="0" err="1">
                <a:solidFill>
                  <a:schemeClr val="bg1">
                    <a:lumMod val="50000"/>
                  </a:schemeClr>
                </a:solidFill>
              </a:rPr>
              <a:t>MultiQA</a:t>
            </a:r>
            <a:r>
              <a:rPr lang="en-US" dirty="0">
                <a:solidFill>
                  <a:schemeClr val="bg1">
                    <a:lumMod val="50000"/>
                  </a:schemeClr>
                </a:solidFill>
              </a:rPr>
              <a:t> : … “, Talmor &amp; </a:t>
            </a:r>
            <a:r>
              <a:rPr lang="en-US" dirty="0" err="1">
                <a:solidFill>
                  <a:schemeClr val="bg1">
                    <a:lumMod val="50000"/>
                  </a:schemeClr>
                </a:solidFill>
              </a:rPr>
              <a:t>Berant</a:t>
            </a:r>
            <a:r>
              <a:rPr lang="en-US" dirty="0">
                <a:solidFill>
                  <a:schemeClr val="bg1">
                    <a:lumMod val="50000"/>
                  </a:schemeClr>
                </a:solidFill>
              </a:rPr>
              <a:t>, 2019]</a:t>
            </a:r>
            <a:endParaRPr lang="en-US" dirty="0"/>
          </a:p>
        </p:txBody>
      </p:sp>
      <p:pic>
        <p:nvPicPr>
          <p:cNvPr id="15" name="Picture 14" descr="A screenshot of a cell phone&#10;&#10;Description automatically generated">
            <a:extLst>
              <a:ext uri="{FF2B5EF4-FFF2-40B4-BE49-F238E27FC236}">
                <a16:creationId xmlns:a16="http://schemas.microsoft.com/office/drawing/2014/main" id="{A3C61962-2188-F44B-9202-881064DF2051}"/>
              </a:ext>
            </a:extLst>
          </p:cNvPr>
          <p:cNvPicPr>
            <a:picLocks noChangeAspect="1"/>
          </p:cNvPicPr>
          <p:nvPr/>
        </p:nvPicPr>
        <p:blipFill>
          <a:blip r:embed="rId4"/>
          <a:stretch>
            <a:fillRect/>
          </a:stretch>
        </p:blipFill>
        <p:spPr>
          <a:xfrm>
            <a:off x="6651171" y="3319333"/>
            <a:ext cx="4308248" cy="2300626"/>
          </a:xfrm>
          <a:prstGeom prst="rect">
            <a:avLst/>
          </a:prstGeom>
        </p:spPr>
      </p:pic>
      <p:sp>
        <p:nvSpPr>
          <p:cNvPr id="16" name="Rectangle 15">
            <a:extLst>
              <a:ext uri="{FF2B5EF4-FFF2-40B4-BE49-F238E27FC236}">
                <a16:creationId xmlns:a16="http://schemas.microsoft.com/office/drawing/2014/main" id="{B80E1476-8D9B-644D-A992-218C8F6470D6}"/>
              </a:ext>
            </a:extLst>
          </p:cNvPr>
          <p:cNvSpPr/>
          <p:nvPr/>
        </p:nvSpPr>
        <p:spPr>
          <a:xfrm>
            <a:off x="5895422" y="2599146"/>
            <a:ext cx="4612545" cy="369332"/>
          </a:xfrm>
          <a:prstGeom prst="rect">
            <a:avLst/>
          </a:prstGeom>
        </p:spPr>
        <p:txBody>
          <a:bodyPr wrap="none">
            <a:spAutoFit/>
          </a:bodyPr>
          <a:lstStyle/>
          <a:p>
            <a:pPr lvl="2"/>
            <a:r>
              <a:rPr lang="en-US" dirty="0">
                <a:solidFill>
                  <a:schemeClr val="bg1">
                    <a:lumMod val="50000"/>
                  </a:schemeClr>
                </a:solidFill>
                <a:latin typeface="+mn-lt"/>
              </a:rPr>
              <a:t>[“From ‘F’ to ‘A’ … “, Clark et al, 2019]</a:t>
            </a:r>
            <a:endParaRPr lang="en-US" dirty="0">
              <a:latin typeface="+mn-lt"/>
            </a:endParaRPr>
          </a:p>
        </p:txBody>
      </p:sp>
      <p:sp>
        <p:nvSpPr>
          <p:cNvPr id="17" name="Rectangular Callout 16">
            <a:extLst>
              <a:ext uri="{FF2B5EF4-FFF2-40B4-BE49-F238E27FC236}">
                <a16:creationId xmlns:a16="http://schemas.microsoft.com/office/drawing/2014/main" id="{EADD7A48-105C-8040-9831-1F9862F627D4}"/>
              </a:ext>
            </a:extLst>
          </p:cNvPr>
          <p:cNvSpPr/>
          <p:nvPr/>
        </p:nvSpPr>
        <p:spPr>
          <a:xfrm>
            <a:off x="3516086" y="5977755"/>
            <a:ext cx="1555360" cy="730295"/>
          </a:xfrm>
          <a:prstGeom prst="wedgeRectCallout">
            <a:avLst>
              <a:gd name="adj1" fmla="val -22193"/>
              <a:gd name="adj2" fmla="val -9257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Extractive datasets</a:t>
            </a:r>
          </a:p>
        </p:txBody>
      </p:sp>
      <p:sp>
        <p:nvSpPr>
          <p:cNvPr id="18" name="Rectangular Callout 17">
            <a:extLst>
              <a:ext uri="{FF2B5EF4-FFF2-40B4-BE49-F238E27FC236}">
                <a16:creationId xmlns:a16="http://schemas.microsoft.com/office/drawing/2014/main" id="{47553A1E-6933-7548-81FE-2D296DB431BF}"/>
              </a:ext>
            </a:extLst>
          </p:cNvPr>
          <p:cNvSpPr/>
          <p:nvPr/>
        </p:nvSpPr>
        <p:spPr>
          <a:xfrm>
            <a:off x="6847763" y="5961426"/>
            <a:ext cx="1664866" cy="730295"/>
          </a:xfrm>
          <a:prstGeom prst="wedgeRectCallout">
            <a:avLst>
              <a:gd name="adj1" fmla="val 21200"/>
              <a:gd name="adj2" fmla="val -8959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Multiple-choice datasets</a:t>
            </a:r>
          </a:p>
        </p:txBody>
      </p:sp>
      <p:sp>
        <p:nvSpPr>
          <p:cNvPr id="4" name="Slide Number Placeholder 3">
            <a:extLst>
              <a:ext uri="{FF2B5EF4-FFF2-40B4-BE49-F238E27FC236}">
                <a16:creationId xmlns:a16="http://schemas.microsoft.com/office/drawing/2014/main" id="{5959012C-F818-9249-A937-4D98F4F49E9A}"/>
              </a:ext>
            </a:extLst>
          </p:cNvPr>
          <p:cNvSpPr>
            <a:spLocks noGrp="1"/>
          </p:cNvSpPr>
          <p:nvPr>
            <p:ph type="sldNum" sz="quarter" idx="10"/>
          </p:nvPr>
        </p:nvSpPr>
        <p:spPr/>
        <p:txBody>
          <a:bodyPr/>
          <a:lstStyle/>
          <a:p>
            <a:pPr>
              <a:defRPr/>
            </a:pPr>
            <a:fld id="{0121240C-47AF-2F4D-83B3-CC3EDF50F794}" type="slidenum">
              <a:rPr lang="en-US" smtClean="0"/>
              <a:pPr>
                <a:defRPr/>
              </a:pPr>
              <a:t>38</a:t>
            </a:fld>
            <a:endParaRPr lang="en-US" dirty="0"/>
          </a:p>
        </p:txBody>
      </p:sp>
    </p:spTree>
    <p:extLst>
      <p:ext uri="{BB962C8B-B14F-4D97-AF65-F5344CB8AC3E}">
        <p14:creationId xmlns:p14="http://schemas.microsoft.com/office/powerpoint/2010/main" val="34112565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55317-E395-5F46-8F59-121E27CBEA2D}"/>
              </a:ext>
            </a:extLst>
          </p:cNvPr>
          <p:cNvSpPr>
            <a:spLocks noGrp="1"/>
          </p:cNvSpPr>
          <p:nvPr>
            <p:ph type="title"/>
          </p:nvPr>
        </p:nvSpPr>
        <p:spPr/>
        <p:txBody>
          <a:bodyPr/>
          <a:lstStyle/>
          <a:p>
            <a:r>
              <a:rPr lang="en-US" dirty="0" err="1"/>
              <a:t>UnifiedQA</a:t>
            </a:r>
            <a:r>
              <a:rPr lang="en-US" dirty="0"/>
              <a:t>: towards an implementation</a:t>
            </a:r>
          </a:p>
        </p:txBody>
      </p:sp>
      <p:sp>
        <p:nvSpPr>
          <p:cNvPr id="3" name="Content Placeholder 2">
            <a:extLst>
              <a:ext uri="{FF2B5EF4-FFF2-40B4-BE49-F238E27FC236}">
                <a16:creationId xmlns:a16="http://schemas.microsoft.com/office/drawing/2014/main" id="{8DC91656-2814-AD4F-A0F6-9DA345316DA3}"/>
              </a:ext>
            </a:extLst>
          </p:cNvPr>
          <p:cNvSpPr>
            <a:spLocks noGrp="1"/>
          </p:cNvSpPr>
          <p:nvPr>
            <p:ph idx="1"/>
          </p:nvPr>
        </p:nvSpPr>
        <p:spPr/>
        <p:txBody>
          <a:bodyPr/>
          <a:lstStyle/>
          <a:p>
            <a:r>
              <a:rPr lang="en-US" dirty="0"/>
              <a:t>Use text-to-text architectures </a:t>
            </a:r>
          </a:p>
          <a:p>
            <a:pPr lvl="1"/>
            <a:r>
              <a:rPr lang="en-US" dirty="0"/>
              <a:t>T5 </a:t>
            </a:r>
            <a:r>
              <a:rPr lang="en-US" dirty="0">
                <a:solidFill>
                  <a:schemeClr val="bg1">
                    <a:lumMod val="50000"/>
                  </a:schemeClr>
                </a:solidFill>
              </a:rPr>
              <a:t>[</a:t>
            </a:r>
            <a:r>
              <a:rPr lang="en-US" dirty="0" err="1">
                <a:solidFill>
                  <a:schemeClr val="bg1">
                    <a:lumMod val="50000"/>
                  </a:schemeClr>
                </a:solidFill>
              </a:rPr>
              <a:t>Raffal</a:t>
            </a:r>
            <a:r>
              <a:rPr lang="en-US" dirty="0">
                <a:solidFill>
                  <a:schemeClr val="bg1">
                    <a:lumMod val="50000"/>
                  </a:schemeClr>
                </a:solidFill>
              </a:rPr>
              <a:t> et al, 2020]</a:t>
            </a:r>
            <a:r>
              <a:rPr lang="en-US" dirty="0"/>
              <a:t>, BART </a:t>
            </a:r>
            <a:r>
              <a:rPr lang="en-US" dirty="0">
                <a:solidFill>
                  <a:schemeClr val="bg1">
                    <a:lumMod val="50000"/>
                  </a:schemeClr>
                </a:solidFill>
              </a:rPr>
              <a:t>[Lewis et al, 2019]</a:t>
            </a:r>
            <a:r>
              <a:rPr lang="en-US" dirty="0"/>
              <a:t>, etc. </a:t>
            </a:r>
          </a:p>
          <a:p>
            <a:pPr marL="457200" lvl="1" indent="0">
              <a:buNone/>
            </a:pPr>
            <a:br>
              <a:rPr lang="en-US" dirty="0"/>
            </a:br>
            <a:r>
              <a:rPr lang="en-US" dirty="0"/>
              <a:t>	</a:t>
            </a:r>
          </a:p>
          <a:p>
            <a:r>
              <a:rPr lang="en-US" b="1" dirty="0"/>
              <a:t>Encoding: </a:t>
            </a:r>
          </a:p>
          <a:p>
            <a:pPr lvl="1"/>
            <a:r>
              <a:rPr lang="en-US" b="1" dirty="0"/>
              <a:t>Input: </a:t>
            </a:r>
            <a:r>
              <a:rPr lang="en-US" dirty="0"/>
              <a:t>Any question (of any format) is encoded as raw text. </a:t>
            </a:r>
            <a:endParaRPr lang="en-US" b="1" dirty="0"/>
          </a:p>
          <a:p>
            <a:pPr lvl="1"/>
            <a:r>
              <a:rPr lang="en-US" b="1" dirty="0"/>
              <a:t>Output:</a:t>
            </a:r>
            <a:r>
              <a:rPr lang="en-US" dirty="0"/>
              <a:t> a string</a:t>
            </a:r>
          </a:p>
          <a:p>
            <a:pPr lvl="2"/>
            <a:r>
              <a:rPr lang="en-US" dirty="0"/>
              <a:t>Substring of a paragraph, yes/no, one of the candidate answers, etc. </a:t>
            </a:r>
          </a:p>
          <a:p>
            <a:pPr marL="0" indent="0">
              <a:buNone/>
            </a:pPr>
            <a:endParaRPr lang="en-US" dirty="0"/>
          </a:p>
        </p:txBody>
      </p:sp>
      <p:sp>
        <p:nvSpPr>
          <p:cNvPr id="4" name="Slide Number Placeholder 3">
            <a:extLst>
              <a:ext uri="{FF2B5EF4-FFF2-40B4-BE49-F238E27FC236}">
                <a16:creationId xmlns:a16="http://schemas.microsoft.com/office/drawing/2014/main" id="{1EFB7EDC-E400-5A4F-BBA1-EC0E8D2DBBC0}"/>
              </a:ext>
            </a:extLst>
          </p:cNvPr>
          <p:cNvSpPr>
            <a:spLocks noGrp="1"/>
          </p:cNvSpPr>
          <p:nvPr>
            <p:ph type="sldNum" sz="quarter" idx="10"/>
          </p:nvPr>
        </p:nvSpPr>
        <p:spPr/>
        <p:txBody>
          <a:bodyPr/>
          <a:lstStyle/>
          <a:p>
            <a:pPr>
              <a:defRPr/>
            </a:pPr>
            <a:fld id="{0121240C-47AF-2F4D-83B3-CC3EDF50F794}" type="slidenum">
              <a:rPr lang="en-US" smtClean="0"/>
              <a:pPr>
                <a:defRPr/>
              </a:pPr>
              <a:t>39</a:t>
            </a:fld>
            <a:endParaRPr lang="en-US" dirty="0"/>
          </a:p>
        </p:txBody>
      </p:sp>
    </p:spTree>
    <p:extLst>
      <p:ext uri="{BB962C8B-B14F-4D97-AF65-F5344CB8AC3E}">
        <p14:creationId xmlns:p14="http://schemas.microsoft.com/office/powerpoint/2010/main" val="30604298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28516E-4255-1047-8382-EA4717AB320E}"/>
              </a:ext>
            </a:extLst>
          </p:cNvPr>
          <p:cNvSpPr>
            <a:spLocks noGrp="1"/>
          </p:cNvSpPr>
          <p:nvPr>
            <p:ph type="title"/>
          </p:nvPr>
        </p:nvSpPr>
        <p:spPr/>
        <p:txBody>
          <a:bodyPr/>
          <a:lstStyle/>
          <a:p>
            <a:r>
              <a:rPr lang="en-US" dirty="0"/>
              <a:t>QA datasets </a:t>
            </a:r>
          </a:p>
        </p:txBody>
      </p:sp>
      <p:sp>
        <p:nvSpPr>
          <p:cNvPr id="3" name="Content Placeholder 2">
            <a:extLst>
              <a:ext uri="{FF2B5EF4-FFF2-40B4-BE49-F238E27FC236}">
                <a16:creationId xmlns:a16="http://schemas.microsoft.com/office/drawing/2014/main" id="{4EEEEC83-7D4E-C74A-94DE-C0843650DEFD}"/>
              </a:ext>
            </a:extLst>
          </p:cNvPr>
          <p:cNvSpPr>
            <a:spLocks noGrp="1"/>
          </p:cNvSpPr>
          <p:nvPr>
            <p:ph idx="1"/>
          </p:nvPr>
        </p:nvSpPr>
        <p:spPr/>
        <p:txBody>
          <a:bodyPr/>
          <a:lstStyle/>
          <a:p>
            <a:endParaRPr lang="en-US" dirty="0"/>
          </a:p>
          <a:p>
            <a:endParaRPr lang="en-US" dirty="0"/>
          </a:p>
          <a:p>
            <a:endParaRPr lang="en-US" dirty="0"/>
          </a:p>
          <a:p>
            <a:endParaRPr lang="en-US" dirty="0"/>
          </a:p>
          <a:p>
            <a:pPr marL="0" indent="0">
              <a:buNone/>
            </a:pPr>
            <a:endParaRPr lang="en-US" dirty="0"/>
          </a:p>
          <a:p>
            <a:r>
              <a:rPr lang="en-US" dirty="0"/>
              <a:t>Motivations for publishing new datasets: </a:t>
            </a:r>
          </a:p>
          <a:p>
            <a:pPr lvl="1"/>
            <a:r>
              <a:rPr lang="en-US" dirty="0"/>
              <a:t>Unexplored reasoning challenges </a:t>
            </a:r>
          </a:p>
          <a:p>
            <a:pPr lvl="1"/>
            <a:r>
              <a:rPr lang="en-US" dirty="0"/>
              <a:t>Alternate (better?) evaluation protocol (expand) </a:t>
            </a:r>
          </a:p>
          <a:p>
            <a:pPr lvl="1"/>
            <a:endParaRPr lang="en-US" dirty="0"/>
          </a:p>
        </p:txBody>
      </p:sp>
      <p:cxnSp>
        <p:nvCxnSpPr>
          <p:cNvPr id="6" name="Straight Arrow Connector 5">
            <a:extLst>
              <a:ext uri="{FF2B5EF4-FFF2-40B4-BE49-F238E27FC236}">
                <a16:creationId xmlns:a16="http://schemas.microsoft.com/office/drawing/2014/main" id="{374FC7A2-1614-104E-89F4-606AF91C4E2F}"/>
              </a:ext>
            </a:extLst>
          </p:cNvPr>
          <p:cNvCxnSpPr>
            <a:cxnSpLocks/>
          </p:cNvCxnSpPr>
          <p:nvPr/>
        </p:nvCxnSpPr>
        <p:spPr>
          <a:xfrm>
            <a:off x="954947" y="3029854"/>
            <a:ext cx="10565538"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7" name="TextBox 6">
            <a:extLst>
              <a:ext uri="{FF2B5EF4-FFF2-40B4-BE49-F238E27FC236}">
                <a16:creationId xmlns:a16="http://schemas.microsoft.com/office/drawing/2014/main" id="{0EB34B12-7337-184F-BB39-70D052B752F7}"/>
              </a:ext>
            </a:extLst>
          </p:cNvPr>
          <p:cNvSpPr txBox="1"/>
          <p:nvPr/>
        </p:nvSpPr>
        <p:spPr>
          <a:xfrm>
            <a:off x="1184693" y="3039296"/>
            <a:ext cx="10064935" cy="369332"/>
          </a:xfrm>
          <a:prstGeom prst="rect">
            <a:avLst/>
          </a:prstGeom>
          <a:noFill/>
        </p:spPr>
        <p:txBody>
          <a:bodyPr wrap="none" rtlCol="0">
            <a:spAutoFit/>
          </a:bodyPr>
          <a:lstStyle/>
          <a:p>
            <a:r>
              <a:rPr lang="en-US" dirty="0"/>
              <a:t>2000		        2005		                   2010		            2015	    	    2020</a:t>
            </a:r>
          </a:p>
        </p:txBody>
      </p:sp>
      <p:sp>
        <p:nvSpPr>
          <p:cNvPr id="15" name="Rounded Rectangle 14">
            <a:extLst>
              <a:ext uri="{FF2B5EF4-FFF2-40B4-BE49-F238E27FC236}">
                <a16:creationId xmlns:a16="http://schemas.microsoft.com/office/drawing/2014/main" id="{5F2D0C3E-932D-DB4E-90E9-1AAD17C4892A}"/>
              </a:ext>
            </a:extLst>
          </p:cNvPr>
          <p:cNvSpPr/>
          <p:nvPr/>
        </p:nvSpPr>
        <p:spPr>
          <a:xfrm>
            <a:off x="1015586" y="2703742"/>
            <a:ext cx="535070" cy="240098"/>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200" dirty="0"/>
              <a:t>TREC-8</a:t>
            </a:r>
          </a:p>
        </p:txBody>
      </p:sp>
      <p:sp>
        <p:nvSpPr>
          <p:cNvPr id="16" name="Rounded Rectangle 15">
            <a:extLst>
              <a:ext uri="{FF2B5EF4-FFF2-40B4-BE49-F238E27FC236}">
                <a16:creationId xmlns:a16="http://schemas.microsoft.com/office/drawing/2014/main" id="{9B89EDCA-66BB-0E42-ACB3-42A2AFA1B78D}"/>
              </a:ext>
            </a:extLst>
          </p:cNvPr>
          <p:cNvSpPr/>
          <p:nvPr/>
        </p:nvSpPr>
        <p:spPr>
          <a:xfrm>
            <a:off x="1584961" y="2692167"/>
            <a:ext cx="535070" cy="249762"/>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200" dirty="0"/>
              <a:t>TREC-9</a:t>
            </a:r>
          </a:p>
        </p:txBody>
      </p:sp>
      <p:sp>
        <p:nvSpPr>
          <p:cNvPr id="17" name="Rounded Rectangle 16">
            <a:extLst>
              <a:ext uri="{FF2B5EF4-FFF2-40B4-BE49-F238E27FC236}">
                <a16:creationId xmlns:a16="http://schemas.microsoft.com/office/drawing/2014/main" id="{D8BE7499-80FA-124A-9DB2-8D8F91E1BBEF}"/>
              </a:ext>
            </a:extLst>
          </p:cNvPr>
          <p:cNvSpPr/>
          <p:nvPr/>
        </p:nvSpPr>
        <p:spPr>
          <a:xfrm>
            <a:off x="2140507" y="2681540"/>
            <a:ext cx="1606083" cy="253718"/>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a:t>TREC-2001-2005.</a:t>
            </a:r>
          </a:p>
        </p:txBody>
      </p:sp>
      <p:sp>
        <p:nvSpPr>
          <p:cNvPr id="18" name="Rounded Rectangle 17">
            <a:extLst>
              <a:ext uri="{FF2B5EF4-FFF2-40B4-BE49-F238E27FC236}">
                <a16:creationId xmlns:a16="http://schemas.microsoft.com/office/drawing/2014/main" id="{1A9EE56F-13FA-EA40-A940-A374E4579692}"/>
              </a:ext>
            </a:extLst>
          </p:cNvPr>
          <p:cNvSpPr/>
          <p:nvPr/>
        </p:nvSpPr>
        <p:spPr>
          <a:xfrm>
            <a:off x="6354320" y="2701740"/>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err="1"/>
              <a:t>MCTest</a:t>
            </a:r>
            <a:endParaRPr lang="en-US" sz="1400" dirty="0"/>
          </a:p>
        </p:txBody>
      </p:sp>
      <p:sp>
        <p:nvSpPr>
          <p:cNvPr id="19" name="Rounded Rectangle 18">
            <a:extLst>
              <a:ext uri="{FF2B5EF4-FFF2-40B4-BE49-F238E27FC236}">
                <a16:creationId xmlns:a16="http://schemas.microsoft.com/office/drawing/2014/main" id="{5CCCA68C-7039-E343-B061-7C3290C0CB65}"/>
              </a:ext>
            </a:extLst>
          </p:cNvPr>
          <p:cNvSpPr/>
          <p:nvPr/>
        </p:nvSpPr>
        <p:spPr>
          <a:xfrm>
            <a:off x="8431751" y="2696344"/>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a:t>RACE</a:t>
            </a:r>
          </a:p>
        </p:txBody>
      </p:sp>
      <p:sp>
        <p:nvSpPr>
          <p:cNvPr id="20" name="Rounded Rectangle 19">
            <a:extLst>
              <a:ext uri="{FF2B5EF4-FFF2-40B4-BE49-F238E27FC236}">
                <a16:creationId xmlns:a16="http://schemas.microsoft.com/office/drawing/2014/main" id="{AF25CD1F-5379-F64F-81D8-6C789DFDF698}"/>
              </a:ext>
            </a:extLst>
          </p:cNvPr>
          <p:cNvSpPr/>
          <p:nvPr/>
        </p:nvSpPr>
        <p:spPr>
          <a:xfrm>
            <a:off x="8431750" y="2362406"/>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a:t>SQuAD1</a:t>
            </a:r>
          </a:p>
        </p:txBody>
      </p:sp>
      <p:sp>
        <p:nvSpPr>
          <p:cNvPr id="24" name="Rounded Rectangle 23">
            <a:extLst>
              <a:ext uri="{FF2B5EF4-FFF2-40B4-BE49-F238E27FC236}">
                <a16:creationId xmlns:a16="http://schemas.microsoft.com/office/drawing/2014/main" id="{8D30D3B2-A88B-7E4B-9551-D43CFAAF261C}"/>
              </a:ext>
            </a:extLst>
          </p:cNvPr>
          <p:cNvSpPr/>
          <p:nvPr/>
        </p:nvSpPr>
        <p:spPr>
          <a:xfrm>
            <a:off x="9183682" y="2700167"/>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a:t>ARC</a:t>
            </a:r>
          </a:p>
        </p:txBody>
      </p:sp>
      <p:sp>
        <p:nvSpPr>
          <p:cNvPr id="25" name="Rounded Rectangle 24">
            <a:extLst>
              <a:ext uri="{FF2B5EF4-FFF2-40B4-BE49-F238E27FC236}">
                <a16:creationId xmlns:a16="http://schemas.microsoft.com/office/drawing/2014/main" id="{787E76C2-C37A-574C-B01D-DD7B3E3FF387}"/>
              </a:ext>
            </a:extLst>
          </p:cNvPr>
          <p:cNvSpPr/>
          <p:nvPr/>
        </p:nvSpPr>
        <p:spPr>
          <a:xfrm>
            <a:off x="9183682" y="2345106"/>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300" dirty="0" err="1"/>
              <a:t>SQuAD</a:t>
            </a:r>
            <a:r>
              <a:rPr lang="en-US" sz="1300" dirty="0"/>
              <a:t> 2</a:t>
            </a:r>
          </a:p>
        </p:txBody>
      </p:sp>
      <p:sp>
        <p:nvSpPr>
          <p:cNvPr id="26" name="Rounded Rectangle 25">
            <a:extLst>
              <a:ext uri="{FF2B5EF4-FFF2-40B4-BE49-F238E27FC236}">
                <a16:creationId xmlns:a16="http://schemas.microsoft.com/office/drawing/2014/main" id="{63C631BD-A711-E24B-9D5B-5F517D41E4A5}"/>
              </a:ext>
            </a:extLst>
          </p:cNvPr>
          <p:cNvSpPr/>
          <p:nvPr/>
        </p:nvSpPr>
        <p:spPr>
          <a:xfrm>
            <a:off x="9933719" y="2685602"/>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900" dirty="0" err="1"/>
              <a:t>WinoGrande</a:t>
            </a:r>
            <a:endParaRPr lang="en-US" sz="900" dirty="0"/>
          </a:p>
        </p:txBody>
      </p:sp>
      <p:sp>
        <p:nvSpPr>
          <p:cNvPr id="27" name="Rounded Rectangle 26">
            <a:extLst>
              <a:ext uri="{FF2B5EF4-FFF2-40B4-BE49-F238E27FC236}">
                <a16:creationId xmlns:a16="http://schemas.microsoft.com/office/drawing/2014/main" id="{4D6E2347-0B02-2D49-9022-593548EB0C6F}"/>
              </a:ext>
            </a:extLst>
          </p:cNvPr>
          <p:cNvSpPr/>
          <p:nvPr/>
        </p:nvSpPr>
        <p:spPr>
          <a:xfrm>
            <a:off x="9931144" y="2363512"/>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err="1"/>
              <a:t>ComQA</a:t>
            </a:r>
            <a:endParaRPr lang="en-US" sz="1400" dirty="0"/>
          </a:p>
        </p:txBody>
      </p:sp>
      <p:sp>
        <p:nvSpPr>
          <p:cNvPr id="28" name="Rounded Rectangle 27">
            <a:extLst>
              <a:ext uri="{FF2B5EF4-FFF2-40B4-BE49-F238E27FC236}">
                <a16:creationId xmlns:a16="http://schemas.microsoft.com/office/drawing/2014/main" id="{547906FD-E2CF-9C44-847C-07EBF71B52F5}"/>
              </a:ext>
            </a:extLst>
          </p:cNvPr>
          <p:cNvSpPr/>
          <p:nvPr/>
        </p:nvSpPr>
        <p:spPr>
          <a:xfrm>
            <a:off x="9931144" y="2009438"/>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a:t>DROP</a:t>
            </a:r>
          </a:p>
        </p:txBody>
      </p:sp>
      <p:sp>
        <p:nvSpPr>
          <p:cNvPr id="29" name="Rounded Rectangle 28">
            <a:extLst>
              <a:ext uri="{FF2B5EF4-FFF2-40B4-BE49-F238E27FC236}">
                <a16:creationId xmlns:a16="http://schemas.microsoft.com/office/drawing/2014/main" id="{969F314A-B541-6449-AC86-B7AB77F138CE}"/>
              </a:ext>
            </a:extLst>
          </p:cNvPr>
          <p:cNvSpPr/>
          <p:nvPr/>
        </p:nvSpPr>
        <p:spPr>
          <a:xfrm>
            <a:off x="9183682" y="2023911"/>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err="1"/>
              <a:t>NarQA</a:t>
            </a:r>
            <a:endParaRPr lang="en-US" sz="1400" dirty="0"/>
          </a:p>
        </p:txBody>
      </p:sp>
      <p:sp>
        <p:nvSpPr>
          <p:cNvPr id="31" name="Rounded Rectangle 30">
            <a:extLst>
              <a:ext uri="{FF2B5EF4-FFF2-40B4-BE49-F238E27FC236}">
                <a16:creationId xmlns:a16="http://schemas.microsoft.com/office/drawing/2014/main" id="{F6AFF80D-F7C7-EC49-BED0-795064879532}"/>
              </a:ext>
            </a:extLst>
          </p:cNvPr>
          <p:cNvSpPr/>
          <p:nvPr/>
        </p:nvSpPr>
        <p:spPr>
          <a:xfrm>
            <a:off x="9183682" y="1691234"/>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a:t>OBQA</a:t>
            </a:r>
          </a:p>
        </p:txBody>
      </p:sp>
      <p:sp>
        <p:nvSpPr>
          <p:cNvPr id="32" name="Rounded Rectangle 31">
            <a:extLst>
              <a:ext uri="{FF2B5EF4-FFF2-40B4-BE49-F238E27FC236}">
                <a16:creationId xmlns:a16="http://schemas.microsoft.com/office/drawing/2014/main" id="{79AE130E-EE41-A54D-82C6-91846CE67158}"/>
              </a:ext>
            </a:extLst>
          </p:cNvPr>
          <p:cNvSpPr/>
          <p:nvPr/>
        </p:nvSpPr>
        <p:spPr>
          <a:xfrm>
            <a:off x="9931144" y="1684067"/>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err="1"/>
              <a:t>BoolQ</a:t>
            </a:r>
            <a:endParaRPr lang="en-US" sz="1400" dirty="0"/>
          </a:p>
        </p:txBody>
      </p:sp>
      <p:sp>
        <p:nvSpPr>
          <p:cNvPr id="33" name="TextBox 32">
            <a:extLst>
              <a:ext uri="{FF2B5EF4-FFF2-40B4-BE49-F238E27FC236}">
                <a16:creationId xmlns:a16="http://schemas.microsoft.com/office/drawing/2014/main" id="{01806DB2-7EAC-A848-9E9D-86874046648C}"/>
              </a:ext>
            </a:extLst>
          </p:cNvPr>
          <p:cNvSpPr txBox="1"/>
          <p:nvPr/>
        </p:nvSpPr>
        <p:spPr>
          <a:xfrm>
            <a:off x="10749754" y="2421798"/>
            <a:ext cx="470000" cy="523220"/>
          </a:xfrm>
          <a:prstGeom prst="rect">
            <a:avLst/>
          </a:prstGeom>
          <a:noFill/>
        </p:spPr>
        <p:txBody>
          <a:bodyPr wrap="none" rtlCol="0">
            <a:spAutoFit/>
          </a:bodyPr>
          <a:lstStyle/>
          <a:p>
            <a:r>
              <a:rPr lang="en-US" sz="2800" dirty="0"/>
              <a:t>…</a:t>
            </a:r>
          </a:p>
        </p:txBody>
      </p:sp>
      <p:sp>
        <p:nvSpPr>
          <p:cNvPr id="34" name="TextBox 33">
            <a:extLst>
              <a:ext uri="{FF2B5EF4-FFF2-40B4-BE49-F238E27FC236}">
                <a16:creationId xmlns:a16="http://schemas.microsoft.com/office/drawing/2014/main" id="{62DEE78A-33E5-8545-8062-CE31E28997E3}"/>
              </a:ext>
            </a:extLst>
          </p:cNvPr>
          <p:cNvSpPr txBox="1"/>
          <p:nvPr/>
        </p:nvSpPr>
        <p:spPr>
          <a:xfrm>
            <a:off x="10039526" y="1161919"/>
            <a:ext cx="470000" cy="523220"/>
          </a:xfrm>
          <a:prstGeom prst="rect">
            <a:avLst/>
          </a:prstGeom>
          <a:noFill/>
        </p:spPr>
        <p:txBody>
          <a:bodyPr wrap="none" rtlCol="0">
            <a:spAutoFit/>
          </a:bodyPr>
          <a:lstStyle/>
          <a:p>
            <a:r>
              <a:rPr lang="en-US" sz="2800" dirty="0"/>
              <a:t>…</a:t>
            </a:r>
          </a:p>
        </p:txBody>
      </p:sp>
      <p:sp>
        <p:nvSpPr>
          <p:cNvPr id="35" name="TextBox 34">
            <a:extLst>
              <a:ext uri="{FF2B5EF4-FFF2-40B4-BE49-F238E27FC236}">
                <a16:creationId xmlns:a16="http://schemas.microsoft.com/office/drawing/2014/main" id="{83A0CBA9-2909-764E-A1C3-757E7409E348}"/>
              </a:ext>
            </a:extLst>
          </p:cNvPr>
          <p:cNvSpPr txBox="1"/>
          <p:nvPr/>
        </p:nvSpPr>
        <p:spPr>
          <a:xfrm>
            <a:off x="9264967" y="1162157"/>
            <a:ext cx="470000" cy="523220"/>
          </a:xfrm>
          <a:prstGeom prst="rect">
            <a:avLst/>
          </a:prstGeom>
          <a:noFill/>
        </p:spPr>
        <p:txBody>
          <a:bodyPr wrap="none" rtlCol="0">
            <a:spAutoFit/>
          </a:bodyPr>
          <a:lstStyle/>
          <a:p>
            <a:r>
              <a:rPr lang="en-US" sz="2800" dirty="0"/>
              <a:t>…</a:t>
            </a:r>
          </a:p>
        </p:txBody>
      </p:sp>
      <p:sp>
        <p:nvSpPr>
          <p:cNvPr id="4" name="Slide Number Placeholder 3">
            <a:extLst>
              <a:ext uri="{FF2B5EF4-FFF2-40B4-BE49-F238E27FC236}">
                <a16:creationId xmlns:a16="http://schemas.microsoft.com/office/drawing/2014/main" id="{7B78FD79-99BE-2543-B7F2-9405DD8F01C0}"/>
              </a:ext>
            </a:extLst>
          </p:cNvPr>
          <p:cNvSpPr>
            <a:spLocks noGrp="1"/>
          </p:cNvSpPr>
          <p:nvPr>
            <p:ph type="sldNum" sz="quarter" idx="10"/>
          </p:nvPr>
        </p:nvSpPr>
        <p:spPr/>
        <p:txBody>
          <a:bodyPr/>
          <a:lstStyle/>
          <a:p>
            <a:pPr>
              <a:defRPr/>
            </a:pPr>
            <a:fld id="{0121240C-47AF-2F4D-83B3-CC3EDF50F794}" type="slidenum">
              <a:rPr lang="en-US" smtClean="0"/>
              <a:pPr>
                <a:defRPr/>
              </a:pPr>
              <a:t>4</a:t>
            </a:fld>
            <a:endParaRPr lang="en-US" dirty="0"/>
          </a:p>
        </p:txBody>
      </p:sp>
    </p:spTree>
    <p:extLst>
      <p:ext uri="{BB962C8B-B14F-4D97-AF65-F5344CB8AC3E}">
        <p14:creationId xmlns:p14="http://schemas.microsoft.com/office/powerpoint/2010/main" val="17614224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fade">
                                      <p:cBhvr>
                                        <p:cTn id="7" dur="500"/>
                                        <p:tgtEl>
                                          <p:spTgt spid="3">
                                            <p:txEl>
                                              <p:pRg st="5" end="5"/>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6" end="6"/>
                                            </p:txEl>
                                          </p:spTgt>
                                        </p:tgtEl>
                                        <p:attrNameLst>
                                          <p:attrName>style.visibility</p:attrName>
                                        </p:attrNameLst>
                                      </p:cBhvr>
                                      <p:to>
                                        <p:strVal val="visible"/>
                                      </p:to>
                                    </p:set>
                                    <p:animEffect transition="in" filter="fade">
                                      <p:cBhvr>
                                        <p:cTn id="12" dur="500"/>
                                        <p:tgtEl>
                                          <p:spTgt spid="3">
                                            <p:txEl>
                                              <p:pRg st="6" end="6"/>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animEffect transition="in" filter="fade">
                                      <p:cBhvr>
                                        <p:cTn id="17"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966992-1B72-F341-B9CB-11B9C9F3A201}"/>
              </a:ext>
            </a:extLst>
          </p:cNvPr>
          <p:cNvSpPr>
            <a:spLocks noGrp="1"/>
          </p:cNvSpPr>
          <p:nvPr>
            <p:ph type="title"/>
          </p:nvPr>
        </p:nvSpPr>
        <p:spPr/>
        <p:txBody>
          <a:bodyPr/>
          <a:lstStyle/>
          <a:p>
            <a:r>
              <a:rPr lang="en-US" dirty="0"/>
              <a:t>Formats-specialized models</a:t>
            </a:r>
          </a:p>
        </p:txBody>
      </p:sp>
      <p:sp>
        <p:nvSpPr>
          <p:cNvPr id="5" name="Rectangle 4">
            <a:extLst>
              <a:ext uri="{FF2B5EF4-FFF2-40B4-BE49-F238E27FC236}">
                <a16:creationId xmlns:a16="http://schemas.microsoft.com/office/drawing/2014/main" id="{BAA19890-465A-2544-8F80-FCCCAF83873D}"/>
              </a:ext>
            </a:extLst>
          </p:cNvPr>
          <p:cNvSpPr/>
          <p:nvPr/>
        </p:nvSpPr>
        <p:spPr>
          <a:xfrm>
            <a:off x="1038963" y="1838155"/>
            <a:ext cx="3383073" cy="769441"/>
          </a:xfrm>
          <a:prstGeom prst="rect">
            <a:avLst/>
          </a:prstGeom>
        </p:spPr>
        <p:txBody>
          <a:bodyPr wrap="square">
            <a:spAutoFit/>
          </a:bodyPr>
          <a:lstStyle/>
          <a:p>
            <a:pPr algn="ctr"/>
            <a:r>
              <a:rPr lang="en-US" sz="2200" b="1" dirty="0"/>
              <a:t>Question:</a:t>
            </a:r>
            <a:r>
              <a:rPr lang="en-US" sz="2200" b="1" i="1" dirty="0"/>
              <a:t> </a:t>
            </a:r>
            <a:r>
              <a:rPr lang="en-US" sz="2200" i="1" dirty="0"/>
              <a:t>“At what speed did the turbine operate?”</a:t>
            </a:r>
          </a:p>
        </p:txBody>
      </p:sp>
      <p:sp>
        <p:nvSpPr>
          <p:cNvPr id="6" name="Rectangle 5">
            <a:extLst>
              <a:ext uri="{FF2B5EF4-FFF2-40B4-BE49-F238E27FC236}">
                <a16:creationId xmlns:a16="http://schemas.microsoft.com/office/drawing/2014/main" id="{43E1EBE6-DF9F-ED48-A2DB-37E847023BDA}"/>
              </a:ext>
            </a:extLst>
          </p:cNvPr>
          <p:cNvSpPr/>
          <p:nvPr/>
        </p:nvSpPr>
        <p:spPr>
          <a:xfrm>
            <a:off x="9488444" y="2628249"/>
            <a:ext cx="1968499" cy="461665"/>
          </a:xfrm>
          <a:prstGeom prst="rect">
            <a:avLst/>
          </a:prstGeom>
        </p:spPr>
        <p:txBody>
          <a:bodyPr wrap="square">
            <a:spAutoFit/>
          </a:bodyPr>
          <a:lstStyle/>
          <a:p>
            <a:pPr algn="ctr"/>
            <a:r>
              <a:rPr lang="en-US" sz="2400" i="1" dirty="0"/>
              <a:t>“16,000 rpm”</a:t>
            </a:r>
          </a:p>
        </p:txBody>
      </p:sp>
      <p:sp>
        <p:nvSpPr>
          <p:cNvPr id="7" name="Alternate Process 6">
            <a:extLst>
              <a:ext uri="{FF2B5EF4-FFF2-40B4-BE49-F238E27FC236}">
                <a16:creationId xmlns:a16="http://schemas.microsoft.com/office/drawing/2014/main" id="{4269482B-BAB9-B644-9499-D325AC0ED32F}"/>
              </a:ext>
            </a:extLst>
          </p:cNvPr>
          <p:cNvSpPr/>
          <p:nvPr/>
        </p:nvSpPr>
        <p:spPr>
          <a:xfrm>
            <a:off x="838200" y="2598078"/>
            <a:ext cx="3784600" cy="1225868"/>
          </a:xfrm>
          <a:prstGeom prst="flowChartAlternateProcess">
            <a:avLst/>
          </a:prstGeom>
          <a:solidFill>
            <a:schemeClr val="tx2">
              <a:lumMod val="20000"/>
              <a:lumOff val="80000"/>
            </a:schemeClr>
          </a:solidFill>
        </p:spPr>
        <p:style>
          <a:lnRef idx="2">
            <a:schemeClr val="accent3">
              <a:shade val="50000"/>
            </a:schemeClr>
          </a:lnRef>
          <a:fillRef idx="1">
            <a:schemeClr val="accent3"/>
          </a:fillRef>
          <a:effectRef idx="0">
            <a:schemeClr val="accent3"/>
          </a:effectRef>
          <a:fontRef idx="minor">
            <a:schemeClr val="lt1"/>
          </a:fontRef>
        </p:style>
        <p:txBody>
          <a:bodyPr wrap="square" lIns="0" tIns="0" rIns="0" bIns="0">
            <a:spAutoFit/>
          </a:bodyPr>
          <a:lstStyle/>
          <a:p>
            <a:pPr algn="ctr"/>
            <a:r>
              <a:rPr lang="en-US" i="1" dirty="0">
                <a:solidFill>
                  <a:schemeClr val="tx1"/>
                </a:solidFill>
              </a:rPr>
              <a:t>(</a:t>
            </a:r>
            <a:r>
              <a:rPr lang="en-US" i="1" dirty="0" err="1">
                <a:solidFill>
                  <a:schemeClr val="tx1"/>
                </a:solidFill>
              </a:rPr>
              <a:t>Nikola_Tesla</a:t>
            </a:r>
            <a:r>
              <a:rPr lang="en-US" i="1" dirty="0">
                <a:solidFill>
                  <a:schemeClr val="tx1"/>
                </a:solidFill>
              </a:rPr>
              <a:t>) On his 50th birthday in 1906, Tesla demonstrated  his 200 horsepower (150 kilowatts) </a:t>
            </a:r>
            <a:r>
              <a:rPr lang="en-US" i="1" dirty="0">
                <a:solidFill>
                  <a:schemeClr val="tx1"/>
                </a:solidFill>
                <a:highlight>
                  <a:srgbClr val="FFFF00"/>
                </a:highlight>
              </a:rPr>
              <a:t>16,000 rpm</a:t>
            </a:r>
            <a:r>
              <a:rPr lang="en-US" i="1" dirty="0">
                <a:solidFill>
                  <a:schemeClr val="tx1"/>
                </a:solidFill>
              </a:rPr>
              <a:t> bladeless turbine.  …</a:t>
            </a:r>
          </a:p>
        </p:txBody>
      </p:sp>
      <p:sp>
        <p:nvSpPr>
          <p:cNvPr id="10" name="Rectangle 9">
            <a:extLst>
              <a:ext uri="{FF2B5EF4-FFF2-40B4-BE49-F238E27FC236}">
                <a16:creationId xmlns:a16="http://schemas.microsoft.com/office/drawing/2014/main" id="{A6C4E71C-628D-CC48-88ED-6CF5AB255FAD}"/>
              </a:ext>
            </a:extLst>
          </p:cNvPr>
          <p:cNvSpPr/>
          <p:nvPr/>
        </p:nvSpPr>
        <p:spPr>
          <a:xfrm>
            <a:off x="631524" y="4511963"/>
            <a:ext cx="4576337" cy="769441"/>
          </a:xfrm>
          <a:prstGeom prst="rect">
            <a:avLst/>
          </a:prstGeom>
        </p:spPr>
        <p:txBody>
          <a:bodyPr wrap="square">
            <a:spAutoFit/>
          </a:bodyPr>
          <a:lstStyle/>
          <a:p>
            <a:pPr algn="ctr"/>
            <a:r>
              <a:rPr lang="en-US" sz="2200" b="1" dirty="0"/>
              <a:t>Question:</a:t>
            </a:r>
            <a:r>
              <a:rPr lang="en-US" sz="2200" b="1" i="1" dirty="0"/>
              <a:t> </a:t>
            </a:r>
            <a:r>
              <a:rPr lang="en-US" sz="2200" i="1" dirty="0"/>
              <a:t>“What does photosynthesis produce that helps plants grow?”</a:t>
            </a:r>
          </a:p>
        </p:txBody>
      </p:sp>
      <p:sp>
        <p:nvSpPr>
          <p:cNvPr id="11" name="Alternate Process 10">
            <a:extLst>
              <a:ext uri="{FF2B5EF4-FFF2-40B4-BE49-F238E27FC236}">
                <a16:creationId xmlns:a16="http://schemas.microsoft.com/office/drawing/2014/main" id="{FD9763AB-3480-C247-A070-B7F186D41102}"/>
              </a:ext>
            </a:extLst>
          </p:cNvPr>
          <p:cNvSpPr/>
          <p:nvPr/>
        </p:nvSpPr>
        <p:spPr>
          <a:xfrm>
            <a:off x="838200" y="5289449"/>
            <a:ext cx="3784600" cy="1225868"/>
          </a:xfrm>
          <a:prstGeom prst="flowChartAlternateProcess">
            <a:avLst/>
          </a:prstGeom>
          <a:solidFill>
            <a:schemeClr val="tx2">
              <a:lumMod val="20000"/>
              <a:lumOff val="80000"/>
            </a:schemeClr>
          </a:solidFill>
        </p:spPr>
        <p:style>
          <a:lnRef idx="2">
            <a:schemeClr val="accent3">
              <a:shade val="50000"/>
            </a:schemeClr>
          </a:lnRef>
          <a:fillRef idx="1">
            <a:schemeClr val="accent3"/>
          </a:fillRef>
          <a:effectRef idx="0">
            <a:schemeClr val="accent3"/>
          </a:effectRef>
          <a:fontRef idx="minor">
            <a:schemeClr val="lt1"/>
          </a:fontRef>
        </p:style>
        <p:txBody>
          <a:bodyPr wrap="square" lIns="0" tIns="0" rIns="0" bIns="0">
            <a:spAutoFit/>
          </a:bodyPr>
          <a:lstStyle/>
          <a:p>
            <a:pPr algn="ctr"/>
            <a:r>
              <a:rPr lang="en-US" i="1" dirty="0">
                <a:solidFill>
                  <a:schemeClr val="tx1"/>
                </a:solidFill>
              </a:rPr>
              <a:t>(A) water </a:t>
            </a:r>
            <a:br>
              <a:rPr lang="en-US" i="1" dirty="0">
                <a:solidFill>
                  <a:schemeClr val="tx1"/>
                </a:solidFill>
              </a:rPr>
            </a:br>
            <a:r>
              <a:rPr lang="en-US" i="1" dirty="0">
                <a:solidFill>
                  <a:schemeClr val="tx1"/>
                </a:solidFill>
              </a:rPr>
              <a:t>(B) oxygen </a:t>
            </a:r>
            <a:br>
              <a:rPr lang="en-US" i="1" dirty="0">
                <a:solidFill>
                  <a:schemeClr val="tx1"/>
                </a:solidFill>
              </a:rPr>
            </a:br>
            <a:r>
              <a:rPr lang="en-US" i="1" dirty="0">
                <a:solidFill>
                  <a:schemeClr val="tx1"/>
                </a:solidFill>
              </a:rPr>
              <a:t>(C) protein </a:t>
            </a:r>
            <a:br>
              <a:rPr lang="en-US" i="1" dirty="0">
                <a:solidFill>
                  <a:schemeClr val="tx1"/>
                </a:solidFill>
              </a:rPr>
            </a:br>
            <a:r>
              <a:rPr lang="en-US" i="1" dirty="0">
                <a:solidFill>
                  <a:schemeClr val="tx1"/>
                </a:solidFill>
              </a:rPr>
              <a:t>(D) sugar</a:t>
            </a:r>
          </a:p>
        </p:txBody>
      </p:sp>
      <p:cxnSp>
        <p:nvCxnSpPr>
          <p:cNvPr id="13" name="Straight Connector 12">
            <a:extLst>
              <a:ext uri="{FF2B5EF4-FFF2-40B4-BE49-F238E27FC236}">
                <a16:creationId xmlns:a16="http://schemas.microsoft.com/office/drawing/2014/main" id="{3FE0FFB7-2C4E-0E49-8C33-FE2657038D54}"/>
              </a:ext>
            </a:extLst>
          </p:cNvPr>
          <p:cNvCxnSpPr/>
          <p:nvPr/>
        </p:nvCxnSpPr>
        <p:spPr>
          <a:xfrm>
            <a:off x="393700" y="4013200"/>
            <a:ext cx="1127760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BCF1A679-7447-074E-8AEC-E841ABE838D1}"/>
              </a:ext>
            </a:extLst>
          </p:cNvPr>
          <p:cNvSpPr/>
          <p:nvPr/>
        </p:nvSpPr>
        <p:spPr>
          <a:xfrm>
            <a:off x="9447084" y="5287012"/>
            <a:ext cx="1968499" cy="461665"/>
          </a:xfrm>
          <a:prstGeom prst="rect">
            <a:avLst/>
          </a:prstGeom>
        </p:spPr>
        <p:txBody>
          <a:bodyPr wrap="square">
            <a:spAutoFit/>
          </a:bodyPr>
          <a:lstStyle/>
          <a:p>
            <a:pPr algn="ctr"/>
            <a:r>
              <a:rPr lang="en-US" sz="2400" i="1" dirty="0"/>
              <a:t>“sugar”</a:t>
            </a:r>
          </a:p>
        </p:txBody>
      </p:sp>
      <p:sp>
        <p:nvSpPr>
          <p:cNvPr id="16" name="Rectangle 15">
            <a:extLst>
              <a:ext uri="{FF2B5EF4-FFF2-40B4-BE49-F238E27FC236}">
                <a16:creationId xmlns:a16="http://schemas.microsoft.com/office/drawing/2014/main" id="{17CA043C-5E83-C245-9027-BE7D8E7ED808}"/>
              </a:ext>
            </a:extLst>
          </p:cNvPr>
          <p:cNvSpPr/>
          <p:nvPr/>
        </p:nvSpPr>
        <p:spPr>
          <a:xfrm>
            <a:off x="149607" y="1364739"/>
            <a:ext cx="1529586" cy="369332"/>
          </a:xfrm>
          <a:prstGeom prst="rect">
            <a:avLst/>
          </a:prstGeom>
        </p:spPr>
        <p:txBody>
          <a:bodyPr wrap="none">
            <a:spAutoFit/>
          </a:bodyPr>
          <a:lstStyle/>
          <a:p>
            <a:r>
              <a:rPr lang="en-US" b="1" dirty="0" err="1">
                <a:solidFill>
                  <a:schemeClr val="tx2"/>
                </a:solidFill>
              </a:rPr>
              <a:t>ExtractiveQA</a:t>
            </a:r>
            <a:endParaRPr lang="en-US" b="1" dirty="0">
              <a:solidFill>
                <a:schemeClr val="tx2"/>
              </a:solidFill>
            </a:endParaRPr>
          </a:p>
        </p:txBody>
      </p:sp>
      <p:sp>
        <p:nvSpPr>
          <p:cNvPr id="17" name="Rectangle 16">
            <a:extLst>
              <a:ext uri="{FF2B5EF4-FFF2-40B4-BE49-F238E27FC236}">
                <a16:creationId xmlns:a16="http://schemas.microsoft.com/office/drawing/2014/main" id="{AC7A5A86-FCC0-4443-A5F3-2F7CB20733F8}"/>
              </a:ext>
            </a:extLst>
          </p:cNvPr>
          <p:cNvSpPr/>
          <p:nvPr/>
        </p:nvSpPr>
        <p:spPr>
          <a:xfrm>
            <a:off x="162307" y="4063188"/>
            <a:ext cx="2004075" cy="369332"/>
          </a:xfrm>
          <a:prstGeom prst="rect">
            <a:avLst/>
          </a:prstGeom>
        </p:spPr>
        <p:txBody>
          <a:bodyPr wrap="none">
            <a:spAutoFit/>
          </a:bodyPr>
          <a:lstStyle/>
          <a:p>
            <a:r>
              <a:rPr lang="en-US" b="1" dirty="0" err="1">
                <a:solidFill>
                  <a:schemeClr val="tx2"/>
                </a:solidFill>
              </a:rPr>
              <a:t>MultipleChoiceQA</a:t>
            </a:r>
            <a:endParaRPr lang="en-US" b="1" dirty="0">
              <a:solidFill>
                <a:schemeClr val="tx2"/>
              </a:solidFill>
            </a:endParaRPr>
          </a:p>
        </p:txBody>
      </p:sp>
      <p:sp>
        <p:nvSpPr>
          <p:cNvPr id="19" name="Chevron 18">
            <a:extLst>
              <a:ext uri="{FF2B5EF4-FFF2-40B4-BE49-F238E27FC236}">
                <a16:creationId xmlns:a16="http://schemas.microsoft.com/office/drawing/2014/main" id="{A7443116-A0DB-D344-A61A-C99BF6F5A7D5}"/>
              </a:ext>
            </a:extLst>
          </p:cNvPr>
          <p:cNvSpPr/>
          <p:nvPr/>
        </p:nvSpPr>
        <p:spPr>
          <a:xfrm>
            <a:off x="6624577" y="2628249"/>
            <a:ext cx="862090" cy="383678"/>
          </a:xfrm>
          <a:prstGeom prst="chevron">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
        <p:nvSpPr>
          <p:cNvPr id="20" name="Chevron 19">
            <a:extLst>
              <a:ext uri="{FF2B5EF4-FFF2-40B4-BE49-F238E27FC236}">
                <a16:creationId xmlns:a16="http://schemas.microsoft.com/office/drawing/2014/main" id="{61D776CA-1714-D941-9F5F-3211648D572D}"/>
              </a:ext>
            </a:extLst>
          </p:cNvPr>
          <p:cNvSpPr/>
          <p:nvPr/>
        </p:nvSpPr>
        <p:spPr>
          <a:xfrm>
            <a:off x="6624577" y="5197392"/>
            <a:ext cx="862090" cy="383678"/>
          </a:xfrm>
          <a:prstGeom prst="chevron">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
        <p:nvSpPr>
          <p:cNvPr id="3" name="Slide Number Placeholder 2">
            <a:extLst>
              <a:ext uri="{FF2B5EF4-FFF2-40B4-BE49-F238E27FC236}">
                <a16:creationId xmlns:a16="http://schemas.microsoft.com/office/drawing/2014/main" id="{75570D13-54DE-E342-9704-8202C4B8F975}"/>
              </a:ext>
            </a:extLst>
          </p:cNvPr>
          <p:cNvSpPr>
            <a:spLocks noGrp="1"/>
          </p:cNvSpPr>
          <p:nvPr>
            <p:ph type="sldNum" sz="quarter" idx="10"/>
          </p:nvPr>
        </p:nvSpPr>
        <p:spPr/>
        <p:txBody>
          <a:bodyPr/>
          <a:lstStyle/>
          <a:p>
            <a:pPr>
              <a:defRPr/>
            </a:pPr>
            <a:fld id="{0121240C-47AF-2F4D-83B3-CC3EDF50F794}" type="slidenum">
              <a:rPr lang="en-US" smtClean="0"/>
              <a:pPr>
                <a:defRPr/>
              </a:pPr>
              <a:t>40</a:t>
            </a:fld>
            <a:endParaRPr lang="en-US" dirty="0"/>
          </a:p>
        </p:txBody>
      </p:sp>
    </p:spTree>
    <p:extLst>
      <p:ext uri="{BB962C8B-B14F-4D97-AF65-F5344CB8AC3E}">
        <p14:creationId xmlns:p14="http://schemas.microsoft.com/office/powerpoint/2010/main" val="2843918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500"/>
                                        <p:tgtEl>
                                          <p:spTgt spid="1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fade">
                                      <p:cBhvr>
                                        <p:cTn id="37" dur="500"/>
                                        <p:tgtEl>
                                          <p:spTgt spid="17"/>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fade">
                                      <p:cBhvr>
                                        <p:cTn id="42" dur="500"/>
                                        <p:tgtEl>
                                          <p:spTgt spid="10"/>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1"/>
                                        </p:tgtEl>
                                        <p:attrNameLst>
                                          <p:attrName>style.visibility</p:attrName>
                                        </p:attrNameLst>
                                      </p:cBhvr>
                                      <p:to>
                                        <p:strVal val="visible"/>
                                      </p:to>
                                    </p:set>
                                    <p:animEffect transition="in" filter="fade">
                                      <p:cBhvr>
                                        <p:cTn id="47" dur="500"/>
                                        <p:tgtEl>
                                          <p:spTgt spid="11"/>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20"/>
                                        </p:tgtEl>
                                        <p:attrNameLst>
                                          <p:attrName>style.visibility</p:attrName>
                                        </p:attrNameLst>
                                      </p:cBhvr>
                                      <p:to>
                                        <p:strVal val="visible"/>
                                      </p:to>
                                    </p:set>
                                    <p:animEffect transition="in" filter="fade">
                                      <p:cBhvr>
                                        <p:cTn id="52" dur="500"/>
                                        <p:tgtEl>
                                          <p:spTgt spid="20"/>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15"/>
                                        </p:tgtEl>
                                        <p:attrNameLst>
                                          <p:attrName>style.visibility</p:attrName>
                                        </p:attrNameLst>
                                      </p:cBhvr>
                                      <p:to>
                                        <p:strVal val="visible"/>
                                      </p:to>
                                    </p:set>
                                    <p:animEffect transition="in" filter="fade">
                                      <p:cBhvr>
                                        <p:cTn id="5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animBg="1"/>
      <p:bldP spid="10" grpId="0"/>
      <p:bldP spid="11" grpId="0" animBg="1"/>
      <p:bldP spid="15" grpId="0"/>
      <p:bldP spid="16" grpId="0"/>
      <p:bldP spid="17" grpId="0"/>
      <p:bldP spid="19" grpId="0" animBg="1"/>
      <p:bldP spid="20" grpId="0" animBg="1"/>
    </p:bld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0C904F-56BF-484F-BC13-F66708F1D318}"/>
              </a:ext>
            </a:extLst>
          </p:cNvPr>
          <p:cNvSpPr>
            <a:spLocks noGrp="1"/>
          </p:cNvSpPr>
          <p:nvPr>
            <p:ph type="title"/>
          </p:nvPr>
        </p:nvSpPr>
        <p:spPr/>
        <p:txBody>
          <a:bodyPr/>
          <a:lstStyle/>
          <a:p>
            <a:r>
              <a:rPr lang="en-US" dirty="0" err="1"/>
              <a:t>UnifiedQA</a:t>
            </a:r>
            <a:r>
              <a:rPr lang="en-US" dirty="0"/>
              <a:t>: input-output encoding</a:t>
            </a:r>
          </a:p>
        </p:txBody>
      </p:sp>
      <p:sp>
        <p:nvSpPr>
          <p:cNvPr id="3" name="Content Placeholder 2">
            <a:extLst>
              <a:ext uri="{FF2B5EF4-FFF2-40B4-BE49-F238E27FC236}">
                <a16:creationId xmlns:a16="http://schemas.microsoft.com/office/drawing/2014/main" id="{1462396A-5D46-204A-A38E-3076197A93C5}"/>
              </a:ext>
            </a:extLst>
          </p:cNvPr>
          <p:cNvSpPr>
            <a:spLocks noGrp="1"/>
          </p:cNvSpPr>
          <p:nvPr>
            <p:ph idx="1"/>
          </p:nvPr>
        </p:nvSpPr>
        <p:spPr/>
        <p:txBody>
          <a:bodyPr/>
          <a:lstStyle/>
          <a:p>
            <a:pPr marL="0" indent="0">
              <a:buNone/>
            </a:pPr>
            <a:r>
              <a:rPr lang="en-US" dirty="0"/>
              <a:t>The input should be minimal.  </a:t>
            </a:r>
          </a:p>
          <a:p>
            <a:pPr lvl="1"/>
            <a:r>
              <a:rPr lang="en-US" dirty="0"/>
              <a:t>Minimal-enough for a human solver to infer the format.  </a:t>
            </a:r>
          </a:p>
          <a:p>
            <a:endParaRPr lang="en-US" dirty="0"/>
          </a:p>
          <a:p>
            <a:endParaRPr lang="en-US" dirty="0"/>
          </a:p>
          <a:p>
            <a:r>
              <a:rPr lang="en-US" dirty="0"/>
              <a:t>Rules: </a:t>
            </a:r>
          </a:p>
          <a:p>
            <a:pPr lvl="1"/>
            <a:r>
              <a:rPr lang="en-US" dirty="0"/>
              <a:t>The question always comes first.</a:t>
            </a:r>
          </a:p>
          <a:p>
            <a:pPr lvl="1"/>
            <a:r>
              <a:rPr lang="en-US" dirty="0"/>
              <a:t>Any additional information is supplied next, each separated with “\n”. </a:t>
            </a:r>
          </a:p>
        </p:txBody>
      </p:sp>
      <p:sp>
        <p:nvSpPr>
          <p:cNvPr id="4" name="Slide Number Placeholder 3">
            <a:extLst>
              <a:ext uri="{FF2B5EF4-FFF2-40B4-BE49-F238E27FC236}">
                <a16:creationId xmlns:a16="http://schemas.microsoft.com/office/drawing/2014/main" id="{79CED513-1233-7B4A-8181-9AF2FE0FE687}"/>
              </a:ext>
            </a:extLst>
          </p:cNvPr>
          <p:cNvSpPr>
            <a:spLocks noGrp="1"/>
          </p:cNvSpPr>
          <p:nvPr>
            <p:ph type="sldNum" sz="quarter" idx="10"/>
          </p:nvPr>
        </p:nvSpPr>
        <p:spPr/>
        <p:txBody>
          <a:bodyPr/>
          <a:lstStyle/>
          <a:p>
            <a:pPr>
              <a:defRPr/>
            </a:pPr>
            <a:fld id="{0121240C-47AF-2F4D-83B3-CC3EDF50F794}" type="slidenum">
              <a:rPr lang="en-US" smtClean="0"/>
              <a:pPr>
                <a:defRPr/>
              </a:pPr>
              <a:t>41</a:t>
            </a:fld>
            <a:endParaRPr lang="en-US" dirty="0"/>
          </a:p>
        </p:txBody>
      </p:sp>
    </p:spTree>
    <p:extLst>
      <p:ext uri="{BB962C8B-B14F-4D97-AF65-F5344CB8AC3E}">
        <p14:creationId xmlns:p14="http://schemas.microsoft.com/office/powerpoint/2010/main" val="81181904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B519EA-8A88-0C44-8AFD-2794C13ECDC0}"/>
              </a:ext>
            </a:extLst>
          </p:cNvPr>
          <p:cNvSpPr>
            <a:spLocks noGrp="1"/>
          </p:cNvSpPr>
          <p:nvPr>
            <p:ph type="title"/>
          </p:nvPr>
        </p:nvSpPr>
        <p:spPr/>
        <p:txBody>
          <a:bodyPr/>
          <a:lstStyle/>
          <a:p>
            <a:r>
              <a:rPr lang="en-US" dirty="0"/>
              <a:t>Input-output encoding: examples</a:t>
            </a:r>
          </a:p>
        </p:txBody>
      </p:sp>
      <p:sp>
        <p:nvSpPr>
          <p:cNvPr id="5" name="Rectangle 4">
            <a:extLst>
              <a:ext uri="{FF2B5EF4-FFF2-40B4-BE49-F238E27FC236}">
                <a16:creationId xmlns:a16="http://schemas.microsoft.com/office/drawing/2014/main" id="{21F3EAAA-2A23-BE40-9D59-B7CF118A2F56}"/>
              </a:ext>
            </a:extLst>
          </p:cNvPr>
          <p:cNvSpPr/>
          <p:nvPr/>
        </p:nvSpPr>
        <p:spPr>
          <a:xfrm>
            <a:off x="881894" y="1930014"/>
            <a:ext cx="4576337" cy="769441"/>
          </a:xfrm>
          <a:prstGeom prst="rect">
            <a:avLst/>
          </a:prstGeom>
        </p:spPr>
        <p:txBody>
          <a:bodyPr wrap="square">
            <a:spAutoFit/>
          </a:bodyPr>
          <a:lstStyle/>
          <a:p>
            <a:pPr algn="ctr"/>
            <a:r>
              <a:rPr lang="en-US" sz="2200" b="1" dirty="0"/>
              <a:t>Question:</a:t>
            </a:r>
            <a:r>
              <a:rPr lang="en-US" sz="2200" b="1" i="1" dirty="0"/>
              <a:t> </a:t>
            </a:r>
            <a:r>
              <a:rPr lang="en-US" sz="2200" i="1" dirty="0"/>
              <a:t>“What does photosynthesis produce that helps plants grow?”</a:t>
            </a:r>
          </a:p>
        </p:txBody>
      </p:sp>
      <p:sp>
        <p:nvSpPr>
          <p:cNvPr id="6" name="Alternate Process 5">
            <a:extLst>
              <a:ext uri="{FF2B5EF4-FFF2-40B4-BE49-F238E27FC236}">
                <a16:creationId xmlns:a16="http://schemas.microsoft.com/office/drawing/2014/main" id="{593D6CF7-B477-3A4D-84C5-CF590EAA1A45}"/>
              </a:ext>
            </a:extLst>
          </p:cNvPr>
          <p:cNvSpPr/>
          <p:nvPr/>
        </p:nvSpPr>
        <p:spPr>
          <a:xfrm>
            <a:off x="1088570" y="2707500"/>
            <a:ext cx="3784600" cy="1225868"/>
          </a:xfrm>
          <a:prstGeom prst="flowChartAlternateProcess">
            <a:avLst/>
          </a:prstGeom>
          <a:solidFill>
            <a:schemeClr val="tx2">
              <a:lumMod val="20000"/>
              <a:lumOff val="80000"/>
            </a:schemeClr>
          </a:solidFill>
        </p:spPr>
        <p:style>
          <a:lnRef idx="2">
            <a:schemeClr val="accent3">
              <a:shade val="50000"/>
            </a:schemeClr>
          </a:lnRef>
          <a:fillRef idx="1">
            <a:schemeClr val="accent3"/>
          </a:fillRef>
          <a:effectRef idx="0">
            <a:schemeClr val="accent3"/>
          </a:effectRef>
          <a:fontRef idx="minor">
            <a:schemeClr val="lt1"/>
          </a:fontRef>
        </p:style>
        <p:txBody>
          <a:bodyPr wrap="square" lIns="0" tIns="0" rIns="0" bIns="0">
            <a:spAutoFit/>
          </a:bodyPr>
          <a:lstStyle/>
          <a:p>
            <a:pPr algn="ctr"/>
            <a:r>
              <a:rPr lang="en-US" i="1" dirty="0">
                <a:solidFill>
                  <a:schemeClr val="tx1"/>
                </a:solidFill>
              </a:rPr>
              <a:t>(A) water </a:t>
            </a:r>
            <a:br>
              <a:rPr lang="en-US" i="1" dirty="0">
                <a:solidFill>
                  <a:schemeClr val="tx1"/>
                </a:solidFill>
              </a:rPr>
            </a:br>
            <a:r>
              <a:rPr lang="en-US" i="1" dirty="0">
                <a:solidFill>
                  <a:schemeClr val="tx1"/>
                </a:solidFill>
              </a:rPr>
              <a:t>(B) oxygen </a:t>
            </a:r>
            <a:br>
              <a:rPr lang="en-US" i="1" dirty="0">
                <a:solidFill>
                  <a:schemeClr val="tx1"/>
                </a:solidFill>
              </a:rPr>
            </a:br>
            <a:r>
              <a:rPr lang="en-US" i="1" dirty="0">
                <a:solidFill>
                  <a:schemeClr val="tx1"/>
                </a:solidFill>
              </a:rPr>
              <a:t>(C) protein </a:t>
            </a:r>
            <a:br>
              <a:rPr lang="en-US" i="1" dirty="0">
                <a:solidFill>
                  <a:schemeClr val="tx1"/>
                </a:solidFill>
              </a:rPr>
            </a:br>
            <a:r>
              <a:rPr lang="en-US" i="1" dirty="0">
                <a:solidFill>
                  <a:schemeClr val="tx1"/>
                </a:solidFill>
              </a:rPr>
              <a:t>(D) sugar</a:t>
            </a:r>
          </a:p>
        </p:txBody>
      </p:sp>
      <p:cxnSp>
        <p:nvCxnSpPr>
          <p:cNvPr id="7" name="Straight Connector 6">
            <a:extLst>
              <a:ext uri="{FF2B5EF4-FFF2-40B4-BE49-F238E27FC236}">
                <a16:creationId xmlns:a16="http://schemas.microsoft.com/office/drawing/2014/main" id="{76E12EC8-6D41-C648-95E2-CEF923C61665}"/>
              </a:ext>
            </a:extLst>
          </p:cNvPr>
          <p:cNvCxnSpPr/>
          <p:nvPr/>
        </p:nvCxnSpPr>
        <p:spPr>
          <a:xfrm>
            <a:off x="524327" y="4250651"/>
            <a:ext cx="1127760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A6564E8D-B76F-2F41-805C-271338C49BA9}"/>
              </a:ext>
            </a:extLst>
          </p:cNvPr>
          <p:cNvSpPr/>
          <p:nvPr/>
        </p:nvSpPr>
        <p:spPr>
          <a:xfrm>
            <a:off x="9697454" y="2705063"/>
            <a:ext cx="1968499" cy="461665"/>
          </a:xfrm>
          <a:prstGeom prst="rect">
            <a:avLst/>
          </a:prstGeom>
        </p:spPr>
        <p:txBody>
          <a:bodyPr wrap="square">
            <a:spAutoFit/>
          </a:bodyPr>
          <a:lstStyle/>
          <a:p>
            <a:pPr algn="ctr"/>
            <a:r>
              <a:rPr lang="en-US" sz="2400" i="1" dirty="0"/>
              <a:t>“sugar”</a:t>
            </a:r>
          </a:p>
        </p:txBody>
      </p:sp>
      <p:sp>
        <p:nvSpPr>
          <p:cNvPr id="9" name="Rectangle 8">
            <a:extLst>
              <a:ext uri="{FF2B5EF4-FFF2-40B4-BE49-F238E27FC236}">
                <a16:creationId xmlns:a16="http://schemas.microsoft.com/office/drawing/2014/main" id="{28829E4E-C834-5A4F-AD4A-34672D85D4F5}"/>
              </a:ext>
            </a:extLst>
          </p:cNvPr>
          <p:cNvSpPr/>
          <p:nvPr/>
        </p:nvSpPr>
        <p:spPr>
          <a:xfrm>
            <a:off x="151420" y="1470353"/>
            <a:ext cx="2004075" cy="369332"/>
          </a:xfrm>
          <a:prstGeom prst="rect">
            <a:avLst/>
          </a:prstGeom>
        </p:spPr>
        <p:txBody>
          <a:bodyPr wrap="none">
            <a:spAutoFit/>
          </a:bodyPr>
          <a:lstStyle/>
          <a:p>
            <a:r>
              <a:rPr lang="en-US" b="1" dirty="0" err="1">
                <a:solidFill>
                  <a:schemeClr val="tx2"/>
                </a:solidFill>
              </a:rPr>
              <a:t>MultipleChoiceQA</a:t>
            </a:r>
            <a:endParaRPr lang="en-US" b="1" dirty="0">
              <a:solidFill>
                <a:schemeClr val="tx2"/>
              </a:solidFill>
            </a:endParaRPr>
          </a:p>
        </p:txBody>
      </p:sp>
      <p:sp>
        <p:nvSpPr>
          <p:cNvPr id="10" name="Chevron 9">
            <a:extLst>
              <a:ext uri="{FF2B5EF4-FFF2-40B4-BE49-F238E27FC236}">
                <a16:creationId xmlns:a16="http://schemas.microsoft.com/office/drawing/2014/main" id="{D0CE2DC8-659A-8045-B0BE-B50D5A3FB589}"/>
              </a:ext>
            </a:extLst>
          </p:cNvPr>
          <p:cNvSpPr/>
          <p:nvPr/>
        </p:nvSpPr>
        <p:spPr>
          <a:xfrm>
            <a:off x="6874947" y="2691645"/>
            <a:ext cx="862090" cy="383678"/>
          </a:xfrm>
          <a:prstGeom prst="chevron">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
        <p:nvSpPr>
          <p:cNvPr id="13" name="Rectangle 12">
            <a:extLst>
              <a:ext uri="{FF2B5EF4-FFF2-40B4-BE49-F238E27FC236}">
                <a16:creationId xmlns:a16="http://schemas.microsoft.com/office/drawing/2014/main" id="{82E1686B-A077-D94B-8BCD-6ABC6E52420E}"/>
              </a:ext>
            </a:extLst>
          </p:cNvPr>
          <p:cNvSpPr/>
          <p:nvPr/>
        </p:nvSpPr>
        <p:spPr>
          <a:xfrm>
            <a:off x="538053" y="4578852"/>
            <a:ext cx="5557948" cy="830997"/>
          </a:xfrm>
          <a:prstGeom prst="rect">
            <a:avLst/>
          </a:prstGeom>
        </p:spPr>
        <p:txBody>
          <a:bodyPr wrap="square">
            <a:spAutoFit/>
          </a:bodyPr>
          <a:lstStyle/>
          <a:p>
            <a:r>
              <a:rPr lang="en-US" sz="1600" dirty="0">
                <a:latin typeface="Consolas" panose="020B0609020204030204" pitchFamily="49" charset="0"/>
                <a:cs typeface="Consolas" panose="020B0609020204030204" pitchFamily="49" charset="0"/>
              </a:rPr>
              <a:t>“What does photosynthesis produce that helps plants grow? \n</a:t>
            </a:r>
          </a:p>
          <a:p>
            <a:r>
              <a:rPr lang="en-US" sz="1600" dirty="0">
                <a:latin typeface="Consolas" panose="020B0609020204030204" pitchFamily="49" charset="0"/>
                <a:cs typeface="Consolas" panose="020B0609020204030204" pitchFamily="49" charset="0"/>
              </a:rPr>
              <a:t>(A) water (B) oxygen (C) protein (D) sugar”</a:t>
            </a:r>
          </a:p>
        </p:txBody>
      </p:sp>
      <p:sp>
        <p:nvSpPr>
          <p:cNvPr id="14" name="Rectangle 13">
            <a:extLst>
              <a:ext uri="{FF2B5EF4-FFF2-40B4-BE49-F238E27FC236}">
                <a16:creationId xmlns:a16="http://schemas.microsoft.com/office/drawing/2014/main" id="{C591263A-7391-2A41-B122-7EB40CE655F4}"/>
              </a:ext>
            </a:extLst>
          </p:cNvPr>
          <p:cNvSpPr/>
          <p:nvPr/>
        </p:nvSpPr>
        <p:spPr>
          <a:xfrm>
            <a:off x="10077687" y="4671274"/>
            <a:ext cx="1208031" cy="369332"/>
          </a:xfrm>
          <a:prstGeom prst="rect">
            <a:avLst/>
          </a:prstGeom>
        </p:spPr>
        <p:txBody>
          <a:bodyPr wrap="square">
            <a:spAutoFit/>
          </a:bodyPr>
          <a:lstStyle/>
          <a:p>
            <a:r>
              <a:rPr lang="en-US" dirty="0">
                <a:latin typeface="Consolas" panose="020B0609020204030204" pitchFamily="49" charset="0"/>
                <a:cs typeface="Consolas" panose="020B0609020204030204" pitchFamily="49" charset="0"/>
              </a:rPr>
              <a:t>“sugar”</a:t>
            </a:r>
          </a:p>
        </p:txBody>
      </p:sp>
      <p:sp>
        <p:nvSpPr>
          <p:cNvPr id="15" name="Chevron 14">
            <a:extLst>
              <a:ext uri="{FF2B5EF4-FFF2-40B4-BE49-F238E27FC236}">
                <a16:creationId xmlns:a16="http://schemas.microsoft.com/office/drawing/2014/main" id="{9F417E39-ED79-8449-A3F1-339301E748B5}"/>
              </a:ext>
            </a:extLst>
          </p:cNvPr>
          <p:cNvSpPr/>
          <p:nvPr/>
        </p:nvSpPr>
        <p:spPr>
          <a:xfrm>
            <a:off x="6874947" y="4664101"/>
            <a:ext cx="862090" cy="383678"/>
          </a:xfrm>
          <a:prstGeom prst="chevron">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
        <p:nvSpPr>
          <p:cNvPr id="3" name="Slide Number Placeholder 2">
            <a:extLst>
              <a:ext uri="{FF2B5EF4-FFF2-40B4-BE49-F238E27FC236}">
                <a16:creationId xmlns:a16="http://schemas.microsoft.com/office/drawing/2014/main" id="{A578A0E2-6A29-1342-998F-48C3230DA04B}"/>
              </a:ext>
            </a:extLst>
          </p:cNvPr>
          <p:cNvSpPr>
            <a:spLocks noGrp="1"/>
          </p:cNvSpPr>
          <p:nvPr>
            <p:ph type="sldNum" sz="quarter" idx="10"/>
          </p:nvPr>
        </p:nvSpPr>
        <p:spPr/>
        <p:txBody>
          <a:bodyPr/>
          <a:lstStyle/>
          <a:p>
            <a:pPr>
              <a:defRPr/>
            </a:pPr>
            <a:fld id="{0121240C-47AF-2F4D-83B3-CC3EDF50F794}" type="slidenum">
              <a:rPr lang="en-US" smtClean="0"/>
              <a:pPr>
                <a:defRPr/>
              </a:pPr>
              <a:t>42</a:t>
            </a:fld>
            <a:endParaRPr lang="en-US" dirty="0"/>
          </a:p>
        </p:txBody>
      </p:sp>
    </p:spTree>
    <p:extLst>
      <p:ext uri="{BB962C8B-B14F-4D97-AF65-F5344CB8AC3E}">
        <p14:creationId xmlns:p14="http://schemas.microsoft.com/office/powerpoint/2010/main" val="15734244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8" grpId="0"/>
      <p:bldP spid="9" grpId="0"/>
      <p:bldP spid="10" grpId="0" animBg="1"/>
      <p:bldP spid="15" grpId="0" animBg="1"/>
    </p:bld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B519EA-8A88-0C44-8AFD-2794C13ECDC0}"/>
              </a:ext>
            </a:extLst>
          </p:cNvPr>
          <p:cNvSpPr>
            <a:spLocks noGrp="1"/>
          </p:cNvSpPr>
          <p:nvPr>
            <p:ph type="title"/>
          </p:nvPr>
        </p:nvSpPr>
        <p:spPr/>
        <p:txBody>
          <a:bodyPr/>
          <a:lstStyle/>
          <a:p>
            <a:r>
              <a:rPr lang="en-US" dirty="0"/>
              <a:t>Input-output encoding: examples</a:t>
            </a:r>
          </a:p>
        </p:txBody>
      </p:sp>
      <p:cxnSp>
        <p:nvCxnSpPr>
          <p:cNvPr id="7" name="Straight Connector 6">
            <a:extLst>
              <a:ext uri="{FF2B5EF4-FFF2-40B4-BE49-F238E27FC236}">
                <a16:creationId xmlns:a16="http://schemas.microsoft.com/office/drawing/2014/main" id="{76E12EC8-6D41-C648-95E2-CEF923C61665}"/>
              </a:ext>
            </a:extLst>
          </p:cNvPr>
          <p:cNvCxnSpPr/>
          <p:nvPr/>
        </p:nvCxnSpPr>
        <p:spPr>
          <a:xfrm>
            <a:off x="524327" y="4250651"/>
            <a:ext cx="1127760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2E1686B-A077-D94B-8BCD-6ABC6E52420E}"/>
              </a:ext>
            </a:extLst>
          </p:cNvPr>
          <p:cNvSpPr/>
          <p:nvPr/>
        </p:nvSpPr>
        <p:spPr>
          <a:xfrm>
            <a:off x="538053" y="4578852"/>
            <a:ext cx="5557948" cy="1077218"/>
          </a:xfrm>
          <a:prstGeom prst="rect">
            <a:avLst/>
          </a:prstGeom>
        </p:spPr>
        <p:txBody>
          <a:bodyPr wrap="square">
            <a:spAutoFit/>
          </a:bodyPr>
          <a:lstStyle/>
          <a:p>
            <a:r>
              <a:rPr lang="en-US" sz="1600" dirty="0">
                <a:latin typeface="Consolas" panose="020B0609020204030204" pitchFamily="49" charset="0"/>
                <a:cs typeface="Consolas" panose="020B0609020204030204" pitchFamily="49" charset="0"/>
              </a:rPr>
              <a:t>“At what speed did the turbine operate? \n</a:t>
            </a:r>
          </a:p>
          <a:p>
            <a:r>
              <a:rPr lang="en-US" sz="1600" i="1" dirty="0">
                <a:latin typeface="Consolas" panose="020B0609020204030204" pitchFamily="49" charset="0"/>
                <a:cs typeface="Consolas" panose="020B0609020204030204" pitchFamily="49" charset="0"/>
              </a:rPr>
              <a:t>(</a:t>
            </a:r>
            <a:r>
              <a:rPr lang="en-US" sz="1600" i="1" dirty="0" err="1">
                <a:latin typeface="Consolas" panose="020B0609020204030204" pitchFamily="49" charset="0"/>
                <a:cs typeface="Consolas" panose="020B0609020204030204" pitchFamily="49" charset="0"/>
              </a:rPr>
              <a:t>Nikola_Tesla</a:t>
            </a:r>
            <a:r>
              <a:rPr lang="en-US" sz="1600" i="1" dirty="0">
                <a:latin typeface="Consolas" panose="020B0609020204030204" pitchFamily="49" charset="0"/>
                <a:cs typeface="Consolas" panose="020B0609020204030204" pitchFamily="49" charset="0"/>
              </a:rPr>
              <a:t>) On his 50th birthday in 1906, Tesla demonstrated  his 200 horsepower (150 kilowatts) 16,000 rpm bladeless turbine. ... ?</a:t>
            </a:r>
            <a:r>
              <a:rPr lang="en-US" sz="1600" dirty="0">
                <a:latin typeface="Consolas" panose="020B0609020204030204" pitchFamily="49" charset="0"/>
                <a:cs typeface="Consolas" panose="020B0609020204030204" pitchFamily="49" charset="0"/>
              </a:rPr>
              <a:t>”</a:t>
            </a:r>
            <a:endParaRPr lang="en-US" sz="1600" i="1" dirty="0"/>
          </a:p>
        </p:txBody>
      </p:sp>
      <p:sp>
        <p:nvSpPr>
          <p:cNvPr id="14" name="Rectangle 13">
            <a:extLst>
              <a:ext uri="{FF2B5EF4-FFF2-40B4-BE49-F238E27FC236}">
                <a16:creationId xmlns:a16="http://schemas.microsoft.com/office/drawing/2014/main" id="{C591263A-7391-2A41-B122-7EB40CE655F4}"/>
              </a:ext>
            </a:extLst>
          </p:cNvPr>
          <p:cNvSpPr/>
          <p:nvPr/>
        </p:nvSpPr>
        <p:spPr>
          <a:xfrm>
            <a:off x="9677398" y="4671274"/>
            <a:ext cx="2178956" cy="369332"/>
          </a:xfrm>
          <a:prstGeom prst="rect">
            <a:avLst/>
          </a:prstGeom>
        </p:spPr>
        <p:txBody>
          <a:bodyPr wrap="square">
            <a:spAutoFit/>
          </a:bodyPr>
          <a:lstStyle/>
          <a:p>
            <a:r>
              <a:rPr lang="en-US" dirty="0">
                <a:latin typeface="Consolas" panose="020B0609020204030204" pitchFamily="49" charset="0"/>
                <a:cs typeface="Consolas" panose="020B0609020204030204" pitchFamily="49" charset="0"/>
              </a:rPr>
              <a:t>“16,000 rpm”</a:t>
            </a:r>
          </a:p>
        </p:txBody>
      </p:sp>
      <p:sp>
        <p:nvSpPr>
          <p:cNvPr id="15" name="Chevron 14">
            <a:extLst>
              <a:ext uri="{FF2B5EF4-FFF2-40B4-BE49-F238E27FC236}">
                <a16:creationId xmlns:a16="http://schemas.microsoft.com/office/drawing/2014/main" id="{9F417E39-ED79-8449-A3F1-339301E748B5}"/>
              </a:ext>
            </a:extLst>
          </p:cNvPr>
          <p:cNvSpPr/>
          <p:nvPr/>
        </p:nvSpPr>
        <p:spPr>
          <a:xfrm>
            <a:off x="6874947" y="4664101"/>
            <a:ext cx="862090" cy="383678"/>
          </a:xfrm>
          <a:prstGeom prst="chevron">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
        <p:nvSpPr>
          <p:cNvPr id="12" name="Rectangle 11">
            <a:extLst>
              <a:ext uri="{FF2B5EF4-FFF2-40B4-BE49-F238E27FC236}">
                <a16:creationId xmlns:a16="http://schemas.microsoft.com/office/drawing/2014/main" id="{BD88F4F9-6979-7C4B-8AD3-E042769366BB}"/>
              </a:ext>
            </a:extLst>
          </p:cNvPr>
          <p:cNvSpPr/>
          <p:nvPr/>
        </p:nvSpPr>
        <p:spPr>
          <a:xfrm>
            <a:off x="1038963" y="1903470"/>
            <a:ext cx="3383073" cy="769441"/>
          </a:xfrm>
          <a:prstGeom prst="rect">
            <a:avLst/>
          </a:prstGeom>
        </p:spPr>
        <p:txBody>
          <a:bodyPr wrap="square">
            <a:spAutoFit/>
          </a:bodyPr>
          <a:lstStyle/>
          <a:p>
            <a:pPr algn="ctr"/>
            <a:r>
              <a:rPr lang="en-US" sz="2200" b="1" dirty="0"/>
              <a:t>Question:</a:t>
            </a:r>
            <a:r>
              <a:rPr lang="en-US" sz="2200" b="1" i="1" dirty="0"/>
              <a:t> </a:t>
            </a:r>
            <a:r>
              <a:rPr lang="en-US" sz="2200" i="1" dirty="0"/>
              <a:t>“At what speed did the turbine operate?”</a:t>
            </a:r>
          </a:p>
        </p:txBody>
      </p:sp>
      <p:sp>
        <p:nvSpPr>
          <p:cNvPr id="16" name="Rectangle 15">
            <a:extLst>
              <a:ext uri="{FF2B5EF4-FFF2-40B4-BE49-F238E27FC236}">
                <a16:creationId xmlns:a16="http://schemas.microsoft.com/office/drawing/2014/main" id="{F6E22AF9-797E-EC40-8CBE-9AE32F554EA0}"/>
              </a:ext>
            </a:extLst>
          </p:cNvPr>
          <p:cNvSpPr/>
          <p:nvPr/>
        </p:nvSpPr>
        <p:spPr>
          <a:xfrm>
            <a:off x="9488444" y="2693564"/>
            <a:ext cx="1968499" cy="461665"/>
          </a:xfrm>
          <a:prstGeom prst="rect">
            <a:avLst/>
          </a:prstGeom>
        </p:spPr>
        <p:txBody>
          <a:bodyPr wrap="square">
            <a:spAutoFit/>
          </a:bodyPr>
          <a:lstStyle/>
          <a:p>
            <a:pPr algn="ctr"/>
            <a:r>
              <a:rPr lang="en-US" sz="2400" i="1" dirty="0"/>
              <a:t>“16,000 rpm”</a:t>
            </a:r>
          </a:p>
        </p:txBody>
      </p:sp>
      <p:sp>
        <p:nvSpPr>
          <p:cNvPr id="17" name="Alternate Process 16">
            <a:extLst>
              <a:ext uri="{FF2B5EF4-FFF2-40B4-BE49-F238E27FC236}">
                <a16:creationId xmlns:a16="http://schemas.microsoft.com/office/drawing/2014/main" id="{E9304B53-A9B9-B84B-AC0D-0EF2A69732EE}"/>
              </a:ext>
            </a:extLst>
          </p:cNvPr>
          <p:cNvSpPr/>
          <p:nvPr/>
        </p:nvSpPr>
        <p:spPr>
          <a:xfrm>
            <a:off x="838200" y="2663393"/>
            <a:ext cx="3784600" cy="1225868"/>
          </a:xfrm>
          <a:prstGeom prst="flowChartAlternateProcess">
            <a:avLst/>
          </a:prstGeom>
          <a:solidFill>
            <a:schemeClr val="tx2">
              <a:lumMod val="20000"/>
              <a:lumOff val="80000"/>
            </a:schemeClr>
          </a:solidFill>
        </p:spPr>
        <p:style>
          <a:lnRef idx="2">
            <a:schemeClr val="accent3">
              <a:shade val="50000"/>
            </a:schemeClr>
          </a:lnRef>
          <a:fillRef idx="1">
            <a:schemeClr val="accent3"/>
          </a:fillRef>
          <a:effectRef idx="0">
            <a:schemeClr val="accent3"/>
          </a:effectRef>
          <a:fontRef idx="minor">
            <a:schemeClr val="lt1"/>
          </a:fontRef>
        </p:style>
        <p:txBody>
          <a:bodyPr wrap="square" lIns="0" tIns="0" rIns="0" bIns="0">
            <a:spAutoFit/>
          </a:bodyPr>
          <a:lstStyle/>
          <a:p>
            <a:pPr algn="ctr"/>
            <a:r>
              <a:rPr lang="en-US" i="1" dirty="0">
                <a:solidFill>
                  <a:schemeClr val="tx1"/>
                </a:solidFill>
              </a:rPr>
              <a:t>(</a:t>
            </a:r>
            <a:r>
              <a:rPr lang="en-US" i="1" dirty="0" err="1">
                <a:solidFill>
                  <a:schemeClr val="tx1"/>
                </a:solidFill>
              </a:rPr>
              <a:t>Nikola_Tesla</a:t>
            </a:r>
            <a:r>
              <a:rPr lang="en-US" i="1" dirty="0">
                <a:solidFill>
                  <a:schemeClr val="tx1"/>
                </a:solidFill>
              </a:rPr>
              <a:t>) On his 50th birthday in 1906, Tesla demonstrated  his 200 horsepower (150 kilowatts) </a:t>
            </a:r>
            <a:r>
              <a:rPr lang="en-US" i="1" dirty="0">
                <a:solidFill>
                  <a:schemeClr val="tx1"/>
                </a:solidFill>
                <a:highlight>
                  <a:srgbClr val="FFFF00"/>
                </a:highlight>
              </a:rPr>
              <a:t>16,000 rpm</a:t>
            </a:r>
            <a:r>
              <a:rPr lang="en-US" i="1" dirty="0">
                <a:solidFill>
                  <a:schemeClr val="tx1"/>
                </a:solidFill>
              </a:rPr>
              <a:t> bladeless turbine.  …</a:t>
            </a:r>
          </a:p>
        </p:txBody>
      </p:sp>
      <p:sp>
        <p:nvSpPr>
          <p:cNvPr id="18" name="Rectangle 17">
            <a:extLst>
              <a:ext uri="{FF2B5EF4-FFF2-40B4-BE49-F238E27FC236}">
                <a16:creationId xmlns:a16="http://schemas.microsoft.com/office/drawing/2014/main" id="{2B8389A2-D570-284F-A2DD-DBC760B51B88}"/>
              </a:ext>
            </a:extLst>
          </p:cNvPr>
          <p:cNvSpPr/>
          <p:nvPr/>
        </p:nvSpPr>
        <p:spPr>
          <a:xfrm>
            <a:off x="171378" y="1482848"/>
            <a:ext cx="1529586" cy="369332"/>
          </a:xfrm>
          <a:prstGeom prst="rect">
            <a:avLst/>
          </a:prstGeom>
        </p:spPr>
        <p:txBody>
          <a:bodyPr wrap="none">
            <a:spAutoFit/>
          </a:bodyPr>
          <a:lstStyle/>
          <a:p>
            <a:r>
              <a:rPr lang="en-US" b="1" dirty="0" err="1">
                <a:solidFill>
                  <a:schemeClr val="tx2"/>
                </a:solidFill>
              </a:rPr>
              <a:t>ExtractiveQA</a:t>
            </a:r>
            <a:endParaRPr lang="en-US" b="1" dirty="0">
              <a:solidFill>
                <a:schemeClr val="tx2"/>
              </a:solidFill>
            </a:endParaRPr>
          </a:p>
        </p:txBody>
      </p:sp>
      <p:sp>
        <p:nvSpPr>
          <p:cNvPr id="19" name="Chevron 18">
            <a:extLst>
              <a:ext uri="{FF2B5EF4-FFF2-40B4-BE49-F238E27FC236}">
                <a16:creationId xmlns:a16="http://schemas.microsoft.com/office/drawing/2014/main" id="{87B428A2-0726-4B43-B77E-118C7AF8DF0C}"/>
              </a:ext>
            </a:extLst>
          </p:cNvPr>
          <p:cNvSpPr/>
          <p:nvPr/>
        </p:nvSpPr>
        <p:spPr>
          <a:xfrm>
            <a:off x="6874947" y="2693564"/>
            <a:ext cx="862090" cy="383678"/>
          </a:xfrm>
          <a:prstGeom prst="chevron">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
        <p:nvSpPr>
          <p:cNvPr id="3" name="Slide Number Placeholder 2">
            <a:extLst>
              <a:ext uri="{FF2B5EF4-FFF2-40B4-BE49-F238E27FC236}">
                <a16:creationId xmlns:a16="http://schemas.microsoft.com/office/drawing/2014/main" id="{466DD11C-8AF8-7F4C-B4F8-B158BD11F62D}"/>
              </a:ext>
            </a:extLst>
          </p:cNvPr>
          <p:cNvSpPr>
            <a:spLocks noGrp="1"/>
          </p:cNvSpPr>
          <p:nvPr>
            <p:ph type="sldNum" sz="quarter" idx="10"/>
          </p:nvPr>
        </p:nvSpPr>
        <p:spPr/>
        <p:txBody>
          <a:bodyPr/>
          <a:lstStyle/>
          <a:p>
            <a:pPr>
              <a:defRPr/>
            </a:pPr>
            <a:fld id="{0121240C-47AF-2F4D-83B3-CC3EDF50F794}" type="slidenum">
              <a:rPr lang="en-US" smtClean="0"/>
              <a:pPr>
                <a:defRPr/>
              </a:pPr>
              <a:t>43</a:t>
            </a:fld>
            <a:endParaRPr lang="en-US" dirty="0"/>
          </a:p>
        </p:txBody>
      </p:sp>
    </p:spTree>
    <p:extLst>
      <p:ext uri="{BB962C8B-B14F-4D97-AF65-F5344CB8AC3E}">
        <p14:creationId xmlns:p14="http://schemas.microsoft.com/office/powerpoint/2010/main" val="44927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500"/>
                                        <p:tgtEl>
                                          <p:spTgt spid="1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fade">
                                      <p:cBhvr>
                                        <p:cTn id="32" dur="500"/>
                                        <p:tgtEl>
                                          <p:spTgt spid="1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2" grpId="0"/>
      <p:bldP spid="16" grpId="0"/>
      <p:bldP spid="17" grpId="0" animBg="1"/>
      <p:bldP spid="18" grpId="0"/>
      <p:bldP spid="19" grpId="0" animBg="1"/>
    </p:bldLst>
  </p:timing>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B519EA-8A88-0C44-8AFD-2794C13ECDC0}"/>
              </a:ext>
            </a:extLst>
          </p:cNvPr>
          <p:cNvSpPr>
            <a:spLocks noGrp="1"/>
          </p:cNvSpPr>
          <p:nvPr>
            <p:ph type="title"/>
          </p:nvPr>
        </p:nvSpPr>
        <p:spPr/>
        <p:txBody>
          <a:bodyPr/>
          <a:lstStyle/>
          <a:p>
            <a:r>
              <a:rPr lang="en-US" dirty="0"/>
              <a:t>Input-output encoding: examples</a:t>
            </a:r>
          </a:p>
        </p:txBody>
      </p:sp>
      <p:cxnSp>
        <p:nvCxnSpPr>
          <p:cNvPr id="7" name="Straight Connector 6">
            <a:extLst>
              <a:ext uri="{FF2B5EF4-FFF2-40B4-BE49-F238E27FC236}">
                <a16:creationId xmlns:a16="http://schemas.microsoft.com/office/drawing/2014/main" id="{76E12EC8-6D41-C648-95E2-CEF923C61665}"/>
              </a:ext>
            </a:extLst>
          </p:cNvPr>
          <p:cNvCxnSpPr/>
          <p:nvPr/>
        </p:nvCxnSpPr>
        <p:spPr>
          <a:xfrm>
            <a:off x="524327" y="4250651"/>
            <a:ext cx="1127760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2E1686B-A077-D94B-8BCD-6ABC6E52420E}"/>
              </a:ext>
            </a:extLst>
          </p:cNvPr>
          <p:cNvSpPr/>
          <p:nvPr/>
        </p:nvSpPr>
        <p:spPr>
          <a:xfrm>
            <a:off x="538053" y="4578852"/>
            <a:ext cx="5557948" cy="1569660"/>
          </a:xfrm>
          <a:prstGeom prst="rect">
            <a:avLst/>
          </a:prstGeom>
        </p:spPr>
        <p:txBody>
          <a:bodyPr wrap="square">
            <a:spAutoFit/>
          </a:bodyPr>
          <a:lstStyle/>
          <a:p>
            <a:r>
              <a:rPr lang="en-US" sz="1600" dirty="0">
                <a:latin typeface="Consolas" panose="020B0609020204030204" pitchFamily="49" charset="0"/>
                <a:cs typeface="Consolas" panose="020B0609020204030204" pitchFamily="49" charset="0"/>
              </a:rPr>
              <a:t>“Was America the first country to have a president?  \n </a:t>
            </a:r>
          </a:p>
          <a:p>
            <a:r>
              <a:rPr lang="en-US" sz="1600" dirty="0">
                <a:latin typeface="Consolas" panose="020B0609020204030204" pitchFamily="49" charset="0"/>
                <a:cs typeface="Consolas" panose="020B0609020204030204" pitchFamily="49" charset="0"/>
              </a:rPr>
              <a:t>(President) The first usage of the word president to denote the highest official in a government was during the Commonwealth of England ...”</a:t>
            </a:r>
            <a:endParaRPr lang="en-US" sz="1600" i="1" dirty="0"/>
          </a:p>
        </p:txBody>
      </p:sp>
      <p:sp>
        <p:nvSpPr>
          <p:cNvPr id="14" name="Rectangle 13">
            <a:extLst>
              <a:ext uri="{FF2B5EF4-FFF2-40B4-BE49-F238E27FC236}">
                <a16:creationId xmlns:a16="http://schemas.microsoft.com/office/drawing/2014/main" id="{C591263A-7391-2A41-B122-7EB40CE655F4}"/>
              </a:ext>
            </a:extLst>
          </p:cNvPr>
          <p:cNvSpPr/>
          <p:nvPr/>
        </p:nvSpPr>
        <p:spPr>
          <a:xfrm>
            <a:off x="9677398" y="4671274"/>
            <a:ext cx="2178956" cy="369332"/>
          </a:xfrm>
          <a:prstGeom prst="rect">
            <a:avLst/>
          </a:prstGeom>
        </p:spPr>
        <p:txBody>
          <a:bodyPr wrap="square">
            <a:spAutoFit/>
          </a:bodyPr>
          <a:lstStyle/>
          <a:p>
            <a:r>
              <a:rPr lang="en-US" dirty="0">
                <a:latin typeface="Consolas" panose="020B0609020204030204" pitchFamily="49" charset="0"/>
                <a:cs typeface="Consolas" panose="020B0609020204030204" pitchFamily="49" charset="0"/>
              </a:rPr>
              <a:t>“no”</a:t>
            </a:r>
          </a:p>
        </p:txBody>
      </p:sp>
      <p:sp>
        <p:nvSpPr>
          <p:cNvPr id="15" name="Chevron 14">
            <a:extLst>
              <a:ext uri="{FF2B5EF4-FFF2-40B4-BE49-F238E27FC236}">
                <a16:creationId xmlns:a16="http://schemas.microsoft.com/office/drawing/2014/main" id="{9F417E39-ED79-8449-A3F1-339301E748B5}"/>
              </a:ext>
            </a:extLst>
          </p:cNvPr>
          <p:cNvSpPr/>
          <p:nvPr/>
        </p:nvSpPr>
        <p:spPr>
          <a:xfrm>
            <a:off x="6874947" y="4664101"/>
            <a:ext cx="862090" cy="383678"/>
          </a:xfrm>
          <a:prstGeom prst="chevron">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
        <p:nvSpPr>
          <p:cNvPr id="12" name="Rectangle 11">
            <a:extLst>
              <a:ext uri="{FF2B5EF4-FFF2-40B4-BE49-F238E27FC236}">
                <a16:creationId xmlns:a16="http://schemas.microsoft.com/office/drawing/2014/main" id="{BD88F4F9-6979-7C4B-8AD3-E042769366BB}"/>
              </a:ext>
            </a:extLst>
          </p:cNvPr>
          <p:cNvSpPr/>
          <p:nvPr/>
        </p:nvSpPr>
        <p:spPr>
          <a:xfrm>
            <a:off x="451134" y="1903470"/>
            <a:ext cx="4523637" cy="769441"/>
          </a:xfrm>
          <a:prstGeom prst="rect">
            <a:avLst/>
          </a:prstGeom>
        </p:spPr>
        <p:txBody>
          <a:bodyPr wrap="square">
            <a:spAutoFit/>
          </a:bodyPr>
          <a:lstStyle/>
          <a:p>
            <a:pPr algn="ctr"/>
            <a:r>
              <a:rPr lang="en-US" sz="2200" b="1" dirty="0"/>
              <a:t>Question:</a:t>
            </a:r>
            <a:r>
              <a:rPr lang="en-US" sz="2200" b="1" i="1" dirty="0"/>
              <a:t> </a:t>
            </a:r>
            <a:r>
              <a:rPr lang="en-US" sz="2200" i="1" dirty="0"/>
              <a:t>“Was America the first country to have a president?</a:t>
            </a:r>
          </a:p>
        </p:txBody>
      </p:sp>
      <p:sp>
        <p:nvSpPr>
          <p:cNvPr id="16" name="Rectangle 15">
            <a:extLst>
              <a:ext uri="{FF2B5EF4-FFF2-40B4-BE49-F238E27FC236}">
                <a16:creationId xmlns:a16="http://schemas.microsoft.com/office/drawing/2014/main" id="{F6E22AF9-797E-EC40-8CBE-9AE32F554EA0}"/>
              </a:ext>
            </a:extLst>
          </p:cNvPr>
          <p:cNvSpPr/>
          <p:nvPr/>
        </p:nvSpPr>
        <p:spPr>
          <a:xfrm>
            <a:off x="9488444" y="2693564"/>
            <a:ext cx="1968499" cy="461665"/>
          </a:xfrm>
          <a:prstGeom prst="rect">
            <a:avLst/>
          </a:prstGeom>
        </p:spPr>
        <p:txBody>
          <a:bodyPr wrap="square">
            <a:spAutoFit/>
          </a:bodyPr>
          <a:lstStyle/>
          <a:p>
            <a:pPr algn="ctr"/>
            <a:r>
              <a:rPr lang="en-US" sz="2400" i="1" dirty="0"/>
              <a:t>“no”</a:t>
            </a:r>
          </a:p>
        </p:txBody>
      </p:sp>
      <p:sp>
        <p:nvSpPr>
          <p:cNvPr id="17" name="Alternate Process 16">
            <a:extLst>
              <a:ext uri="{FF2B5EF4-FFF2-40B4-BE49-F238E27FC236}">
                <a16:creationId xmlns:a16="http://schemas.microsoft.com/office/drawing/2014/main" id="{E9304B53-A9B9-B84B-AC0D-0EF2A69732EE}"/>
              </a:ext>
            </a:extLst>
          </p:cNvPr>
          <p:cNvSpPr/>
          <p:nvPr/>
        </p:nvSpPr>
        <p:spPr>
          <a:xfrm>
            <a:off x="838200" y="2663393"/>
            <a:ext cx="3784600" cy="1225868"/>
          </a:xfrm>
          <a:prstGeom prst="flowChartAlternateProcess">
            <a:avLst/>
          </a:prstGeom>
          <a:solidFill>
            <a:schemeClr val="tx2">
              <a:lumMod val="20000"/>
              <a:lumOff val="80000"/>
            </a:schemeClr>
          </a:solidFill>
        </p:spPr>
        <p:style>
          <a:lnRef idx="2">
            <a:schemeClr val="accent3">
              <a:shade val="50000"/>
            </a:schemeClr>
          </a:lnRef>
          <a:fillRef idx="1">
            <a:schemeClr val="accent3"/>
          </a:fillRef>
          <a:effectRef idx="0">
            <a:schemeClr val="accent3"/>
          </a:effectRef>
          <a:fontRef idx="minor">
            <a:schemeClr val="lt1"/>
          </a:fontRef>
        </p:style>
        <p:txBody>
          <a:bodyPr wrap="square" lIns="0" tIns="0" rIns="0" bIns="0">
            <a:spAutoFit/>
          </a:bodyPr>
          <a:lstStyle/>
          <a:p>
            <a:pPr algn="ctr"/>
            <a:r>
              <a:rPr lang="en-US" i="1" dirty="0">
                <a:solidFill>
                  <a:schemeClr val="tx1"/>
                </a:solidFill>
              </a:rPr>
              <a:t>(President) The first usage of the word president to denote the highest official in a government was during the Commonwealth of England ...</a:t>
            </a:r>
          </a:p>
        </p:txBody>
      </p:sp>
      <p:sp>
        <p:nvSpPr>
          <p:cNvPr id="18" name="Rectangle 17">
            <a:extLst>
              <a:ext uri="{FF2B5EF4-FFF2-40B4-BE49-F238E27FC236}">
                <a16:creationId xmlns:a16="http://schemas.microsoft.com/office/drawing/2014/main" id="{2B8389A2-D570-284F-A2DD-DBC760B51B88}"/>
              </a:ext>
            </a:extLst>
          </p:cNvPr>
          <p:cNvSpPr/>
          <p:nvPr/>
        </p:nvSpPr>
        <p:spPr>
          <a:xfrm>
            <a:off x="182265" y="1461076"/>
            <a:ext cx="1152495" cy="369332"/>
          </a:xfrm>
          <a:prstGeom prst="rect">
            <a:avLst/>
          </a:prstGeom>
        </p:spPr>
        <p:txBody>
          <a:bodyPr wrap="none">
            <a:spAutoFit/>
          </a:bodyPr>
          <a:lstStyle/>
          <a:p>
            <a:r>
              <a:rPr lang="en-US" b="1" dirty="0" err="1">
                <a:solidFill>
                  <a:schemeClr val="tx2"/>
                </a:solidFill>
              </a:rPr>
              <a:t>YesNoQA</a:t>
            </a:r>
            <a:endParaRPr lang="en-US" b="1" dirty="0">
              <a:solidFill>
                <a:schemeClr val="tx2"/>
              </a:solidFill>
            </a:endParaRPr>
          </a:p>
        </p:txBody>
      </p:sp>
      <p:sp>
        <p:nvSpPr>
          <p:cNvPr id="19" name="Chevron 18">
            <a:extLst>
              <a:ext uri="{FF2B5EF4-FFF2-40B4-BE49-F238E27FC236}">
                <a16:creationId xmlns:a16="http://schemas.microsoft.com/office/drawing/2014/main" id="{87B428A2-0726-4B43-B77E-118C7AF8DF0C}"/>
              </a:ext>
            </a:extLst>
          </p:cNvPr>
          <p:cNvSpPr/>
          <p:nvPr/>
        </p:nvSpPr>
        <p:spPr>
          <a:xfrm>
            <a:off x="6874947" y="2693564"/>
            <a:ext cx="862090" cy="383678"/>
          </a:xfrm>
          <a:prstGeom prst="chevron">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
        <p:nvSpPr>
          <p:cNvPr id="3" name="Slide Number Placeholder 2">
            <a:extLst>
              <a:ext uri="{FF2B5EF4-FFF2-40B4-BE49-F238E27FC236}">
                <a16:creationId xmlns:a16="http://schemas.microsoft.com/office/drawing/2014/main" id="{4A9D9A0E-262A-E546-A352-8B2C4EA4E47D}"/>
              </a:ext>
            </a:extLst>
          </p:cNvPr>
          <p:cNvSpPr>
            <a:spLocks noGrp="1"/>
          </p:cNvSpPr>
          <p:nvPr>
            <p:ph type="sldNum" sz="quarter" idx="10"/>
          </p:nvPr>
        </p:nvSpPr>
        <p:spPr/>
        <p:txBody>
          <a:bodyPr/>
          <a:lstStyle/>
          <a:p>
            <a:pPr>
              <a:defRPr/>
            </a:pPr>
            <a:fld id="{0121240C-47AF-2F4D-83B3-CC3EDF50F794}" type="slidenum">
              <a:rPr lang="en-US" smtClean="0"/>
              <a:pPr>
                <a:defRPr/>
              </a:pPr>
              <a:t>44</a:t>
            </a:fld>
            <a:endParaRPr lang="en-US" dirty="0"/>
          </a:p>
        </p:txBody>
      </p:sp>
    </p:spTree>
    <p:extLst>
      <p:ext uri="{BB962C8B-B14F-4D97-AF65-F5344CB8AC3E}">
        <p14:creationId xmlns:p14="http://schemas.microsoft.com/office/powerpoint/2010/main" val="2069324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500"/>
                                        <p:tgtEl>
                                          <p:spTgt spid="1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fade">
                                      <p:cBhvr>
                                        <p:cTn id="32" dur="500"/>
                                        <p:tgtEl>
                                          <p:spTgt spid="1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2" grpId="0"/>
      <p:bldP spid="16" grpId="0"/>
      <p:bldP spid="17" grpId="0" animBg="1"/>
      <p:bldP spid="18" grpId="0"/>
      <p:bldP spid="19" grpId="0" animBg="1"/>
    </p:bldLst>
  </p:timing>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B7377D-8B71-3247-ACE3-4EEA42EE8EFF}"/>
              </a:ext>
            </a:extLst>
          </p:cNvPr>
          <p:cNvSpPr>
            <a:spLocks noGrp="1"/>
          </p:cNvSpPr>
          <p:nvPr>
            <p:ph type="title"/>
          </p:nvPr>
        </p:nvSpPr>
        <p:spPr/>
        <p:txBody>
          <a:bodyPr/>
          <a:lstStyle/>
          <a:p>
            <a:r>
              <a:rPr lang="en-US" dirty="0"/>
              <a:t>Proof of concept: mixing pairs of formats</a:t>
            </a:r>
          </a:p>
        </p:txBody>
      </p:sp>
      <p:sp>
        <p:nvSpPr>
          <p:cNvPr id="3" name="Content Placeholder 2">
            <a:extLst>
              <a:ext uri="{FF2B5EF4-FFF2-40B4-BE49-F238E27FC236}">
                <a16:creationId xmlns:a16="http://schemas.microsoft.com/office/drawing/2014/main" id="{3C3D3762-4F5E-3F4A-95AC-EB67053948F8}"/>
              </a:ext>
            </a:extLst>
          </p:cNvPr>
          <p:cNvSpPr>
            <a:spLocks noGrp="1"/>
          </p:cNvSpPr>
          <p:nvPr>
            <p:ph idx="1"/>
          </p:nvPr>
        </p:nvSpPr>
        <p:spPr/>
        <p:txBody>
          <a:bodyPr/>
          <a:lstStyle/>
          <a:p>
            <a:r>
              <a:rPr lang="en-US" dirty="0"/>
              <a:t>Is there any value in out-of-format training? </a:t>
            </a:r>
          </a:p>
          <a:p>
            <a:endParaRPr lang="en-US" dirty="0"/>
          </a:p>
          <a:p>
            <a:endParaRPr lang="en-US" dirty="0"/>
          </a:p>
          <a:p>
            <a:r>
              <a:rPr lang="en-US" dirty="0"/>
              <a:t>Setting: </a:t>
            </a:r>
          </a:p>
          <a:p>
            <a:pPr lvl="1"/>
            <a:r>
              <a:rPr lang="en-US" dirty="0"/>
              <a:t>I want to evaluate my system on all datasets of format A (e.g., A=</a:t>
            </a:r>
            <a:r>
              <a:rPr lang="en-US" dirty="0" err="1"/>
              <a:t>ExtractiveQA</a:t>
            </a:r>
            <a:r>
              <a:rPr lang="en-US" dirty="0"/>
              <a:t>). </a:t>
            </a:r>
          </a:p>
          <a:p>
            <a:pPr lvl="1"/>
            <a:r>
              <a:rPr lang="en-US" dirty="0"/>
              <a:t>Can I gain anything by </a:t>
            </a:r>
            <a:r>
              <a:rPr lang="en-US" dirty="0" err="1"/>
              <a:t>tra</a:t>
            </a:r>
            <a:endParaRPr lang="en-US" dirty="0"/>
          </a:p>
          <a:p>
            <a:pPr lvl="1"/>
            <a:r>
              <a:rPr lang="en-US" dirty="0"/>
              <a:t>Do we gain anything from training on combination of datasets of </a:t>
            </a:r>
          </a:p>
        </p:txBody>
      </p:sp>
      <p:sp>
        <p:nvSpPr>
          <p:cNvPr id="4" name="Slide Number Placeholder 3">
            <a:extLst>
              <a:ext uri="{FF2B5EF4-FFF2-40B4-BE49-F238E27FC236}">
                <a16:creationId xmlns:a16="http://schemas.microsoft.com/office/drawing/2014/main" id="{4C3FE52F-735A-E940-98C0-BBA4387913EB}"/>
              </a:ext>
            </a:extLst>
          </p:cNvPr>
          <p:cNvSpPr>
            <a:spLocks noGrp="1"/>
          </p:cNvSpPr>
          <p:nvPr>
            <p:ph type="sldNum" sz="quarter" idx="10"/>
          </p:nvPr>
        </p:nvSpPr>
        <p:spPr/>
        <p:txBody>
          <a:bodyPr/>
          <a:lstStyle/>
          <a:p>
            <a:pPr>
              <a:defRPr/>
            </a:pPr>
            <a:fld id="{0121240C-47AF-2F4D-83B3-CC3EDF50F794}" type="slidenum">
              <a:rPr lang="en-US" smtClean="0"/>
              <a:pPr>
                <a:defRPr/>
              </a:pPr>
              <a:t>45</a:t>
            </a:fld>
            <a:endParaRPr lang="en-US" dirty="0"/>
          </a:p>
        </p:txBody>
      </p:sp>
    </p:spTree>
    <p:extLst>
      <p:ext uri="{BB962C8B-B14F-4D97-AF65-F5344CB8AC3E}">
        <p14:creationId xmlns:p14="http://schemas.microsoft.com/office/powerpoint/2010/main" val="327477713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253AD0-DB24-8E49-A971-43718442C960}"/>
              </a:ext>
            </a:extLst>
          </p:cNvPr>
          <p:cNvSpPr>
            <a:spLocks noGrp="1"/>
          </p:cNvSpPr>
          <p:nvPr>
            <p:ph type="title"/>
          </p:nvPr>
        </p:nvSpPr>
        <p:spPr/>
        <p:txBody>
          <a:bodyPr/>
          <a:lstStyle/>
          <a:p>
            <a:r>
              <a:rPr lang="en-US" dirty="0"/>
              <a:t>Mini-summary </a:t>
            </a:r>
          </a:p>
        </p:txBody>
      </p:sp>
      <p:sp>
        <p:nvSpPr>
          <p:cNvPr id="3" name="Content Placeholder 2">
            <a:extLst>
              <a:ext uri="{FF2B5EF4-FFF2-40B4-BE49-F238E27FC236}">
                <a16:creationId xmlns:a16="http://schemas.microsoft.com/office/drawing/2014/main" id="{F4FD851F-63AD-5943-AC05-AAFF75E23050}"/>
              </a:ext>
            </a:extLst>
          </p:cNvPr>
          <p:cNvSpPr>
            <a:spLocks noGrp="1"/>
          </p:cNvSpPr>
          <p:nvPr>
            <p:ph idx="1"/>
          </p:nvPr>
        </p:nvSpPr>
        <p:spPr/>
        <p:txBody>
          <a:bodyPr/>
          <a:lstStyle/>
          <a:p>
            <a:r>
              <a:rPr lang="en-US" dirty="0"/>
              <a:t>TODO</a:t>
            </a:r>
          </a:p>
          <a:p>
            <a:endParaRPr lang="en-US" dirty="0"/>
          </a:p>
          <a:p>
            <a:r>
              <a:rPr lang="en-US" dirty="0"/>
              <a:t>We have empirically showed that there are pairs of datasets with different formats that benefit from each other. </a:t>
            </a:r>
          </a:p>
          <a:p>
            <a:pPr marL="0" indent="0">
              <a:buNone/>
            </a:pPr>
            <a:endParaRPr lang="en-US" dirty="0"/>
          </a:p>
          <a:p>
            <a:r>
              <a:rPr lang="en-US" dirty="0"/>
              <a:t>What about mixing more datasets? </a:t>
            </a:r>
          </a:p>
          <a:p>
            <a:endParaRPr lang="en-US" dirty="0"/>
          </a:p>
        </p:txBody>
      </p:sp>
      <p:sp>
        <p:nvSpPr>
          <p:cNvPr id="4" name="Slide Number Placeholder 3">
            <a:extLst>
              <a:ext uri="{FF2B5EF4-FFF2-40B4-BE49-F238E27FC236}">
                <a16:creationId xmlns:a16="http://schemas.microsoft.com/office/drawing/2014/main" id="{0CFEA47D-42AB-8D49-8AB4-E19E884DAD38}"/>
              </a:ext>
            </a:extLst>
          </p:cNvPr>
          <p:cNvSpPr>
            <a:spLocks noGrp="1"/>
          </p:cNvSpPr>
          <p:nvPr>
            <p:ph type="sldNum" sz="quarter" idx="10"/>
          </p:nvPr>
        </p:nvSpPr>
        <p:spPr/>
        <p:txBody>
          <a:bodyPr/>
          <a:lstStyle/>
          <a:p>
            <a:pPr>
              <a:defRPr/>
            </a:pPr>
            <a:fld id="{0121240C-47AF-2F4D-83B3-CC3EDF50F794}" type="slidenum">
              <a:rPr lang="en-US" smtClean="0"/>
              <a:pPr>
                <a:defRPr/>
              </a:pPr>
              <a:t>46</a:t>
            </a:fld>
            <a:endParaRPr lang="en-US" dirty="0"/>
          </a:p>
        </p:txBody>
      </p:sp>
    </p:spTree>
    <p:extLst>
      <p:ext uri="{BB962C8B-B14F-4D97-AF65-F5344CB8AC3E}">
        <p14:creationId xmlns:p14="http://schemas.microsoft.com/office/powerpoint/2010/main" val="147439069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83B0F30-A8D5-F94C-A7C6-893FF89B2EC6}"/>
              </a:ext>
            </a:extLst>
          </p:cNvPr>
          <p:cNvSpPr>
            <a:spLocks noGrp="1"/>
          </p:cNvSpPr>
          <p:nvPr>
            <p:ph idx="1"/>
          </p:nvPr>
        </p:nvSpPr>
        <p:spPr/>
        <p:txBody>
          <a:bodyPr/>
          <a:lstStyle/>
          <a:p>
            <a:r>
              <a:rPr lang="en-US" dirty="0"/>
              <a:t>Is there a value in using </a:t>
            </a:r>
            <a:r>
              <a:rPr lang="en-US" dirty="0" err="1"/>
              <a:t>UnifiedQA</a:t>
            </a:r>
            <a:r>
              <a:rPr lang="en-US" dirty="0"/>
              <a:t> as a starting point for fine-tuning?</a:t>
            </a:r>
          </a:p>
          <a:p>
            <a:endParaRPr lang="en-US" dirty="0"/>
          </a:p>
        </p:txBody>
      </p:sp>
      <p:sp>
        <p:nvSpPr>
          <p:cNvPr id="12" name="TextBox 11">
            <a:extLst>
              <a:ext uri="{FF2B5EF4-FFF2-40B4-BE49-F238E27FC236}">
                <a16:creationId xmlns:a16="http://schemas.microsoft.com/office/drawing/2014/main" id="{45D0358D-3E08-A840-B972-F7254ABB27E2}"/>
              </a:ext>
            </a:extLst>
          </p:cNvPr>
          <p:cNvSpPr txBox="1"/>
          <p:nvPr/>
        </p:nvSpPr>
        <p:spPr>
          <a:xfrm>
            <a:off x="4495487" y="2536119"/>
            <a:ext cx="418769" cy="3693319"/>
          </a:xfrm>
          <a:prstGeom prst="rect">
            <a:avLst/>
          </a:prstGeom>
          <a:noFill/>
        </p:spPr>
        <p:txBody>
          <a:bodyPr wrap="none" rtlCol="0" anchor="ctr" anchorCtr="0">
            <a:spAutoFit/>
          </a:bodyPr>
          <a:lstStyle/>
          <a:p>
            <a:pPr algn="r"/>
            <a:endParaRPr lang="en-US" dirty="0">
              <a:latin typeface="Merriweather Sans" panose="02000503060000020004" pitchFamily="2" charset="77"/>
            </a:endParaRPr>
          </a:p>
          <a:p>
            <a:pPr algn="r"/>
            <a:endParaRPr lang="en-US" dirty="0">
              <a:latin typeface="Merriweather Sans" panose="02000503060000020004" pitchFamily="2" charset="77"/>
            </a:endParaRPr>
          </a:p>
          <a:p>
            <a:pPr algn="r"/>
            <a:endParaRPr lang="en-US" dirty="0">
              <a:latin typeface="Merriweather Sans" panose="02000503060000020004" pitchFamily="2" charset="77"/>
            </a:endParaRPr>
          </a:p>
          <a:p>
            <a:pPr algn="r"/>
            <a:r>
              <a:rPr lang="en-US" dirty="0">
                <a:latin typeface="Merriweather Sans" panose="02000503060000020004" pitchFamily="2" charset="77"/>
              </a:rPr>
              <a:t>65</a:t>
            </a:r>
          </a:p>
          <a:p>
            <a:pPr algn="r"/>
            <a:endParaRPr lang="en-US" dirty="0">
              <a:latin typeface="Merriweather Sans" panose="02000503060000020004" pitchFamily="2" charset="77"/>
            </a:endParaRPr>
          </a:p>
          <a:p>
            <a:pPr algn="r"/>
            <a:endParaRPr lang="en-US" dirty="0">
              <a:latin typeface="Merriweather Sans" panose="02000503060000020004" pitchFamily="2" charset="77"/>
            </a:endParaRPr>
          </a:p>
          <a:p>
            <a:pPr algn="r"/>
            <a:r>
              <a:rPr lang="en-US" dirty="0">
                <a:latin typeface="Merriweather Sans" panose="02000503060000020004" pitchFamily="2" charset="77"/>
              </a:rPr>
              <a:t>55</a:t>
            </a:r>
          </a:p>
          <a:p>
            <a:pPr algn="r"/>
            <a:endParaRPr lang="en-US" dirty="0">
              <a:latin typeface="Merriweather Sans" panose="02000503060000020004" pitchFamily="2" charset="77"/>
            </a:endParaRPr>
          </a:p>
          <a:p>
            <a:pPr algn="r"/>
            <a:endParaRPr lang="en-US" dirty="0">
              <a:latin typeface="Merriweather Sans" panose="02000503060000020004" pitchFamily="2" charset="77"/>
            </a:endParaRPr>
          </a:p>
          <a:p>
            <a:pPr algn="r"/>
            <a:r>
              <a:rPr lang="en-US" dirty="0">
                <a:latin typeface="Merriweather Sans" panose="02000503060000020004" pitchFamily="2" charset="77"/>
              </a:rPr>
              <a:t>45</a:t>
            </a:r>
          </a:p>
          <a:p>
            <a:pPr algn="r"/>
            <a:endParaRPr lang="en-US" dirty="0">
              <a:latin typeface="Merriweather Sans" panose="02000503060000020004" pitchFamily="2" charset="77"/>
            </a:endParaRPr>
          </a:p>
          <a:p>
            <a:pPr algn="r"/>
            <a:endParaRPr lang="en-US" dirty="0">
              <a:latin typeface="Merriweather Sans" panose="02000503060000020004" pitchFamily="2" charset="77"/>
            </a:endParaRPr>
          </a:p>
          <a:p>
            <a:pPr algn="r"/>
            <a:r>
              <a:rPr lang="en-US" dirty="0">
                <a:latin typeface="Merriweather Sans" panose="02000503060000020004" pitchFamily="2" charset="77"/>
              </a:rPr>
              <a:t>35</a:t>
            </a:r>
          </a:p>
        </p:txBody>
      </p:sp>
      <p:cxnSp>
        <p:nvCxnSpPr>
          <p:cNvPr id="16" name="Straight Connector 15">
            <a:extLst>
              <a:ext uri="{FF2B5EF4-FFF2-40B4-BE49-F238E27FC236}">
                <a16:creationId xmlns:a16="http://schemas.microsoft.com/office/drawing/2014/main" id="{931AEF81-4193-574F-952A-CB3A4329CEF3}"/>
              </a:ext>
            </a:extLst>
          </p:cNvPr>
          <p:cNvCxnSpPr>
            <a:cxnSpLocks/>
          </p:cNvCxnSpPr>
          <p:nvPr/>
        </p:nvCxnSpPr>
        <p:spPr>
          <a:xfrm>
            <a:off x="4881435" y="6051435"/>
            <a:ext cx="6200619" cy="0"/>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622EF219-FFA4-B04A-869C-DC596A4343E4}"/>
              </a:ext>
            </a:extLst>
          </p:cNvPr>
          <p:cNvSpPr/>
          <p:nvPr/>
        </p:nvSpPr>
        <p:spPr>
          <a:xfrm>
            <a:off x="5901943" y="3066587"/>
            <a:ext cx="722842" cy="2977969"/>
          </a:xfrm>
          <a:prstGeom prst="rect">
            <a:avLst/>
          </a:prstGeom>
          <a:solidFill>
            <a:srgbClr val="1E63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1A093C52-DF90-0F4D-AAAE-5A8FD8A50BF7}"/>
              </a:ext>
            </a:extLst>
          </p:cNvPr>
          <p:cNvSpPr txBox="1"/>
          <p:nvPr/>
        </p:nvSpPr>
        <p:spPr>
          <a:xfrm>
            <a:off x="1389183" y="4817081"/>
            <a:ext cx="2114681" cy="369332"/>
          </a:xfrm>
          <a:prstGeom prst="rect">
            <a:avLst/>
          </a:prstGeom>
          <a:noFill/>
        </p:spPr>
        <p:txBody>
          <a:bodyPr wrap="none" rtlCol="0">
            <a:spAutoFit/>
          </a:bodyPr>
          <a:lstStyle/>
          <a:p>
            <a:pPr algn="ctr"/>
            <a:r>
              <a:rPr lang="en-US" dirty="0"/>
              <a:t>Fine-tuned on BART</a:t>
            </a:r>
            <a:endParaRPr lang="en-US" dirty="0">
              <a:latin typeface="Merriweather Sans" panose="02000503060000020004" pitchFamily="2" charset="77"/>
            </a:endParaRPr>
          </a:p>
        </p:txBody>
      </p:sp>
      <p:sp>
        <p:nvSpPr>
          <p:cNvPr id="31" name="TextBox 30">
            <a:extLst>
              <a:ext uri="{FF2B5EF4-FFF2-40B4-BE49-F238E27FC236}">
                <a16:creationId xmlns:a16="http://schemas.microsoft.com/office/drawing/2014/main" id="{1BFF99D0-A010-9D44-A9A6-9805AB26DBDB}"/>
              </a:ext>
            </a:extLst>
          </p:cNvPr>
          <p:cNvSpPr txBox="1"/>
          <p:nvPr/>
        </p:nvSpPr>
        <p:spPr>
          <a:xfrm>
            <a:off x="1024575" y="5883364"/>
            <a:ext cx="2834430" cy="646331"/>
          </a:xfrm>
          <a:prstGeom prst="rect">
            <a:avLst/>
          </a:prstGeom>
          <a:noFill/>
        </p:spPr>
        <p:txBody>
          <a:bodyPr wrap="none" rtlCol="0">
            <a:spAutoFit/>
          </a:bodyPr>
          <a:lstStyle/>
          <a:p>
            <a:pPr algn="ctr"/>
            <a:r>
              <a:rPr lang="en-US" dirty="0"/>
              <a:t>Fine-tuned </a:t>
            </a:r>
            <a:br>
              <a:rPr lang="en-US" dirty="0"/>
            </a:br>
            <a:r>
              <a:rPr lang="en-US" dirty="0" err="1"/>
              <a:t>UnifiedQA</a:t>
            </a:r>
            <a:r>
              <a:rPr lang="en-US" dirty="0"/>
              <a:t> (based on BART)</a:t>
            </a:r>
            <a:endParaRPr lang="en-US" b="1" dirty="0">
              <a:solidFill>
                <a:srgbClr val="FF0000"/>
              </a:solidFill>
              <a:latin typeface="Merriweather Sans" panose="02000503060000020004" pitchFamily="2" charset="77"/>
            </a:endParaRPr>
          </a:p>
        </p:txBody>
      </p:sp>
      <p:sp>
        <p:nvSpPr>
          <p:cNvPr id="32" name="Rectangle 31">
            <a:extLst>
              <a:ext uri="{FF2B5EF4-FFF2-40B4-BE49-F238E27FC236}">
                <a16:creationId xmlns:a16="http://schemas.microsoft.com/office/drawing/2014/main" id="{1A272525-DAD5-8A44-97CA-73798E04A149}"/>
              </a:ext>
            </a:extLst>
          </p:cNvPr>
          <p:cNvSpPr/>
          <p:nvPr/>
        </p:nvSpPr>
        <p:spPr>
          <a:xfrm>
            <a:off x="1737876" y="4242243"/>
            <a:ext cx="1363154" cy="617585"/>
          </a:xfrm>
          <a:prstGeom prst="rect">
            <a:avLst/>
          </a:prstGeom>
          <a:solidFill>
            <a:srgbClr val="5C95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7F1315D7-E384-DA49-A4AF-FDA96009E251}"/>
              </a:ext>
            </a:extLst>
          </p:cNvPr>
          <p:cNvSpPr/>
          <p:nvPr/>
        </p:nvSpPr>
        <p:spPr>
          <a:xfrm>
            <a:off x="1748150" y="5298072"/>
            <a:ext cx="1363154" cy="617585"/>
          </a:xfrm>
          <a:prstGeom prst="rect">
            <a:avLst/>
          </a:prstGeom>
          <a:solidFill>
            <a:srgbClr val="1E63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34F404C0-DCA0-2443-8B7D-C833F1A5DD90}"/>
              </a:ext>
            </a:extLst>
          </p:cNvPr>
          <p:cNvSpPr/>
          <p:nvPr/>
        </p:nvSpPr>
        <p:spPr>
          <a:xfrm>
            <a:off x="5141443" y="3323066"/>
            <a:ext cx="722842" cy="2721490"/>
          </a:xfrm>
          <a:prstGeom prst="rect">
            <a:avLst/>
          </a:prstGeom>
          <a:solidFill>
            <a:srgbClr val="5E94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a:extLst>
              <a:ext uri="{FF2B5EF4-FFF2-40B4-BE49-F238E27FC236}">
                <a16:creationId xmlns:a16="http://schemas.microsoft.com/office/drawing/2014/main" id="{0202B2A3-4143-7D46-BEF0-3B0F828D7F86}"/>
              </a:ext>
            </a:extLst>
          </p:cNvPr>
          <p:cNvSpPr txBox="1"/>
          <p:nvPr/>
        </p:nvSpPr>
        <p:spPr>
          <a:xfrm>
            <a:off x="5130292" y="3355215"/>
            <a:ext cx="722842" cy="369332"/>
          </a:xfrm>
          <a:prstGeom prst="rect">
            <a:avLst/>
          </a:prstGeom>
          <a:noFill/>
        </p:spPr>
        <p:txBody>
          <a:bodyPr wrap="square" rtlCol="0">
            <a:spAutoFit/>
          </a:bodyPr>
          <a:lstStyle/>
          <a:p>
            <a:pPr algn="ctr"/>
            <a:r>
              <a:rPr lang="en-US" b="1" dirty="0">
                <a:solidFill>
                  <a:schemeClr val="bg1"/>
                </a:solidFill>
                <a:latin typeface="Merriweather Sans" panose="02000503060000020004" pitchFamily="2" charset="77"/>
              </a:rPr>
              <a:t>66</a:t>
            </a:r>
          </a:p>
        </p:txBody>
      </p:sp>
      <p:sp>
        <p:nvSpPr>
          <p:cNvPr id="5" name="Title 4">
            <a:extLst>
              <a:ext uri="{FF2B5EF4-FFF2-40B4-BE49-F238E27FC236}">
                <a16:creationId xmlns:a16="http://schemas.microsoft.com/office/drawing/2014/main" id="{3E5C1185-1A59-8943-8E87-DD90D0E5B715}"/>
              </a:ext>
            </a:extLst>
          </p:cNvPr>
          <p:cNvSpPr>
            <a:spLocks noGrp="1"/>
          </p:cNvSpPr>
          <p:nvPr>
            <p:ph type="title"/>
          </p:nvPr>
        </p:nvSpPr>
        <p:spPr/>
        <p:txBody>
          <a:bodyPr/>
          <a:lstStyle/>
          <a:p>
            <a:r>
              <a:rPr lang="en-US" dirty="0"/>
              <a:t>Fine-tuning on </a:t>
            </a:r>
            <a:r>
              <a:rPr lang="en-US" dirty="0" err="1"/>
              <a:t>UnifiedQA</a:t>
            </a:r>
            <a:r>
              <a:rPr lang="en-US" dirty="0"/>
              <a:t> </a:t>
            </a:r>
          </a:p>
        </p:txBody>
      </p:sp>
      <p:sp>
        <p:nvSpPr>
          <p:cNvPr id="49" name="TextBox 48">
            <a:extLst>
              <a:ext uri="{FF2B5EF4-FFF2-40B4-BE49-F238E27FC236}">
                <a16:creationId xmlns:a16="http://schemas.microsoft.com/office/drawing/2014/main" id="{BAC344EE-C9EA-6C4E-A502-0EC1CDE3DFB8}"/>
              </a:ext>
            </a:extLst>
          </p:cNvPr>
          <p:cNvSpPr txBox="1"/>
          <p:nvPr/>
        </p:nvSpPr>
        <p:spPr>
          <a:xfrm>
            <a:off x="5901943" y="3047358"/>
            <a:ext cx="722842" cy="369332"/>
          </a:xfrm>
          <a:prstGeom prst="rect">
            <a:avLst/>
          </a:prstGeom>
          <a:noFill/>
        </p:spPr>
        <p:txBody>
          <a:bodyPr wrap="square" rtlCol="0">
            <a:spAutoFit/>
          </a:bodyPr>
          <a:lstStyle/>
          <a:p>
            <a:pPr algn="ctr"/>
            <a:r>
              <a:rPr lang="en-US" b="1" dirty="0">
                <a:solidFill>
                  <a:schemeClr val="bg1"/>
                </a:solidFill>
                <a:latin typeface="Merriweather Sans" panose="02000503060000020004" pitchFamily="2" charset="77"/>
              </a:rPr>
              <a:t>70</a:t>
            </a:r>
          </a:p>
        </p:txBody>
      </p:sp>
      <p:sp>
        <p:nvSpPr>
          <p:cNvPr id="58" name="Rectangle 57">
            <a:extLst>
              <a:ext uri="{FF2B5EF4-FFF2-40B4-BE49-F238E27FC236}">
                <a16:creationId xmlns:a16="http://schemas.microsoft.com/office/drawing/2014/main" id="{D594139F-EADC-E44D-9442-10A2DC2F4BAC}"/>
              </a:ext>
            </a:extLst>
          </p:cNvPr>
          <p:cNvSpPr/>
          <p:nvPr/>
        </p:nvSpPr>
        <p:spPr>
          <a:xfrm>
            <a:off x="7909372" y="4505100"/>
            <a:ext cx="722842" cy="1523578"/>
          </a:xfrm>
          <a:prstGeom prst="rect">
            <a:avLst/>
          </a:prstGeom>
          <a:solidFill>
            <a:srgbClr val="1E63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Rectangle 58">
            <a:extLst>
              <a:ext uri="{FF2B5EF4-FFF2-40B4-BE49-F238E27FC236}">
                <a16:creationId xmlns:a16="http://schemas.microsoft.com/office/drawing/2014/main" id="{158EE8BE-27FA-A346-B849-1CF7B2E29F35}"/>
              </a:ext>
            </a:extLst>
          </p:cNvPr>
          <p:cNvSpPr/>
          <p:nvPr/>
        </p:nvSpPr>
        <p:spPr>
          <a:xfrm>
            <a:off x="7148872" y="5477231"/>
            <a:ext cx="722842" cy="551445"/>
          </a:xfrm>
          <a:prstGeom prst="rect">
            <a:avLst/>
          </a:prstGeom>
          <a:solidFill>
            <a:srgbClr val="5E94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Box 59">
            <a:extLst>
              <a:ext uri="{FF2B5EF4-FFF2-40B4-BE49-F238E27FC236}">
                <a16:creationId xmlns:a16="http://schemas.microsoft.com/office/drawing/2014/main" id="{75DEA883-B5EF-6343-ACB8-6235CF70FB6F}"/>
              </a:ext>
            </a:extLst>
          </p:cNvPr>
          <p:cNvSpPr txBox="1"/>
          <p:nvPr/>
        </p:nvSpPr>
        <p:spPr>
          <a:xfrm>
            <a:off x="7144529" y="5521094"/>
            <a:ext cx="722842" cy="369332"/>
          </a:xfrm>
          <a:prstGeom prst="rect">
            <a:avLst/>
          </a:prstGeom>
          <a:noFill/>
        </p:spPr>
        <p:txBody>
          <a:bodyPr wrap="square" rtlCol="0">
            <a:spAutoFit/>
          </a:bodyPr>
          <a:lstStyle/>
          <a:p>
            <a:pPr algn="ctr"/>
            <a:r>
              <a:rPr lang="en-US" b="1" dirty="0">
                <a:solidFill>
                  <a:schemeClr val="bg1"/>
                </a:solidFill>
                <a:latin typeface="Merriweather Sans" panose="02000503060000020004" pitchFamily="2" charset="77"/>
              </a:rPr>
              <a:t>40</a:t>
            </a:r>
          </a:p>
        </p:txBody>
      </p:sp>
      <p:sp>
        <p:nvSpPr>
          <p:cNvPr id="61" name="TextBox 60">
            <a:extLst>
              <a:ext uri="{FF2B5EF4-FFF2-40B4-BE49-F238E27FC236}">
                <a16:creationId xmlns:a16="http://schemas.microsoft.com/office/drawing/2014/main" id="{DEB71D89-2858-4F41-9611-4C5F7DC97A8A}"/>
              </a:ext>
            </a:extLst>
          </p:cNvPr>
          <p:cNvSpPr txBox="1"/>
          <p:nvPr/>
        </p:nvSpPr>
        <p:spPr>
          <a:xfrm>
            <a:off x="7887070" y="4499145"/>
            <a:ext cx="722842" cy="369332"/>
          </a:xfrm>
          <a:prstGeom prst="rect">
            <a:avLst/>
          </a:prstGeom>
          <a:noFill/>
        </p:spPr>
        <p:txBody>
          <a:bodyPr wrap="square" rtlCol="0">
            <a:spAutoFit/>
          </a:bodyPr>
          <a:lstStyle/>
          <a:p>
            <a:pPr algn="ctr"/>
            <a:r>
              <a:rPr lang="en-US" b="1" dirty="0">
                <a:solidFill>
                  <a:schemeClr val="bg1"/>
                </a:solidFill>
                <a:latin typeface="Merriweather Sans" panose="02000503060000020004" pitchFamily="2" charset="77"/>
              </a:rPr>
              <a:t>55</a:t>
            </a:r>
          </a:p>
        </p:txBody>
      </p:sp>
      <p:sp>
        <p:nvSpPr>
          <p:cNvPr id="62" name="Rectangle 61">
            <a:extLst>
              <a:ext uri="{FF2B5EF4-FFF2-40B4-BE49-F238E27FC236}">
                <a16:creationId xmlns:a16="http://schemas.microsoft.com/office/drawing/2014/main" id="{C06CEE90-88D1-2E4E-86E0-EA521C15FBF1}"/>
              </a:ext>
            </a:extLst>
          </p:cNvPr>
          <p:cNvSpPr/>
          <p:nvPr/>
        </p:nvSpPr>
        <p:spPr>
          <a:xfrm>
            <a:off x="9960600" y="3724547"/>
            <a:ext cx="722842" cy="2315736"/>
          </a:xfrm>
          <a:prstGeom prst="rect">
            <a:avLst/>
          </a:prstGeom>
          <a:solidFill>
            <a:srgbClr val="1E63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Rectangle 62">
            <a:extLst>
              <a:ext uri="{FF2B5EF4-FFF2-40B4-BE49-F238E27FC236}">
                <a16:creationId xmlns:a16="http://schemas.microsoft.com/office/drawing/2014/main" id="{D7D1ACF0-9436-BF4A-823E-860B54F4E908}"/>
              </a:ext>
            </a:extLst>
          </p:cNvPr>
          <p:cNvSpPr/>
          <p:nvPr/>
        </p:nvSpPr>
        <p:spPr>
          <a:xfrm>
            <a:off x="9200100" y="3886167"/>
            <a:ext cx="722842" cy="2154117"/>
          </a:xfrm>
          <a:prstGeom prst="rect">
            <a:avLst/>
          </a:prstGeom>
          <a:solidFill>
            <a:srgbClr val="5E94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TextBox 63">
            <a:extLst>
              <a:ext uri="{FF2B5EF4-FFF2-40B4-BE49-F238E27FC236}">
                <a16:creationId xmlns:a16="http://schemas.microsoft.com/office/drawing/2014/main" id="{EFB91E95-4B7B-CC43-BA9D-42AC1DDA9A94}"/>
              </a:ext>
            </a:extLst>
          </p:cNvPr>
          <p:cNvSpPr txBox="1"/>
          <p:nvPr/>
        </p:nvSpPr>
        <p:spPr>
          <a:xfrm>
            <a:off x="9196627" y="3909898"/>
            <a:ext cx="722842" cy="369332"/>
          </a:xfrm>
          <a:prstGeom prst="rect">
            <a:avLst/>
          </a:prstGeom>
          <a:noFill/>
        </p:spPr>
        <p:txBody>
          <a:bodyPr wrap="square" rtlCol="0">
            <a:spAutoFit/>
          </a:bodyPr>
          <a:lstStyle/>
          <a:p>
            <a:pPr algn="ctr"/>
            <a:r>
              <a:rPr lang="en-US" b="1" dirty="0">
                <a:solidFill>
                  <a:schemeClr val="bg1"/>
                </a:solidFill>
                <a:latin typeface="Merriweather Sans" panose="02000503060000020004" pitchFamily="2" charset="77"/>
              </a:rPr>
              <a:t>63</a:t>
            </a:r>
          </a:p>
        </p:txBody>
      </p:sp>
      <p:sp>
        <p:nvSpPr>
          <p:cNvPr id="65" name="TextBox 64">
            <a:extLst>
              <a:ext uri="{FF2B5EF4-FFF2-40B4-BE49-F238E27FC236}">
                <a16:creationId xmlns:a16="http://schemas.microsoft.com/office/drawing/2014/main" id="{86691C9D-BD59-8048-A801-4767FB6FD6EB}"/>
              </a:ext>
            </a:extLst>
          </p:cNvPr>
          <p:cNvSpPr txBox="1"/>
          <p:nvPr/>
        </p:nvSpPr>
        <p:spPr>
          <a:xfrm>
            <a:off x="9938298" y="3739779"/>
            <a:ext cx="722842" cy="369332"/>
          </a:xfrm>
          <a:prstGeom prst="rect">
            <a:avLst/>
          </a:prstGeom>
          <a:noFill/>
        </p:spPr>
        <p:txBody>
          <a:bodyPr wrap="square" rtlCol="0">
            <a:spAutoFit/>
          </a:bodyPr>
          <a:lstStyle/>
          <a:p>
            <a:pPr algn="ctr"/>
            <a:r>
              <a:rPr lang="en-US" b="1" dirty="0">
                <a:solidFill>
                  <a:schemeClr val="bg1"/>
                </a:solidFill>
                <a:latin typeface="Merriweather Sans" panose="02000503060000020004" pitchFamily="2" charset="77"/>
              </a:rPr>
              <a:t>64</a:t>
            </a:r>
          </a:p>
        </p:txBody>
      </p:sp>
      <p:sp>
        <p:nvSpPr>
          <p:cNvPr id="6" name="Rectangle 5">
            <a:extLst>
              <a:ext uri="{FF2B5EF4-FFF2-40B4-BE49-F238E27FC236}">
                <a16:creationId xmlns:a16="http://schemas.microsoft.com/office/drawing/2014/main" id="{72C1D6CB-241D-8742-8C7A-0231E60EEE6B}"/>
              </a:ext>
            </a:extLst>
          </p:cNvPr>
          <p:cNvSpPr/>
          <p:nvPr/>
        </p:nvSpPr>
        <p:spPr>
          <a:xfrm>
            <a:off x="5479420" y="6070309"/>
            <a:ext cx="750526" cy="369332"/>
          </a:xfrm>
          <a:prstGeom prst="rect">
            <a:avLst/>
          </a:prstGeom>
        </p:spPr>
        <p:txBody>
          <a:bodyPr wrap="none">
            <a:spAutoFit/>
          </a:bodyPr>
          <a:lstStyle/>
          <a:p>
            <a:r>
              <a:rPr lang="en-US" dirty="0">
                <a:latin typeface="Merriweather Sans" panose="02000503060000020004" pitchFamily="2" charset="77"/>
              </a:rPr>
              <a:t>OBQA</a:t>
            </a:r>
            <a:endParaRPr lang="en-US" dirty="0"/>
          </a:p>
        </p:txBody>
      </p:sp>
      <p:sp>
        <p:nvSpPr>
          <p:cNvPr id="66" name="Rectangle 65">
            <a:extLst>
              <a:ext uri="{FF2B5EF4-FFF2-40B4-BE49-F238E27FC236}">
                <a16:creationId xmlns:a16="http://schemas.microsoft.com/office/drawing/2014/main" id="{0C8AD106-ED84-054C-B1FE-34C37CD38912}"/>
              </a:ext>
            </a:extLst>
          </p:cNvPr>
          <p:cNvSpPr/>
          <p:nvPr/>
        </p:nvSpPr>
        <p:spPr>
          <a:xfrm>
            <a:off x="7405591" y="6074388"/>
            <a:ext cx="1124026" cy="369332"/>
          </a:xfrm>
          <a:prstGeom prst="rect">
            <a:avLst/>
          </a:prstGeom>
        </p:spPr>
        <p:txBody>
          <a:bodyPr wrap="none">
            <a:spAutoFit/>
          </a:bodyPr>
          <a:lstStyle/>
          <a:p>
            <a:r>
              <a:rPr lang="en-US" dirty="0"/>
              <a:t>ARC-</a:t>
            </a:r>
            <a:r>
              <a:rPr lang="en-US" dirty="0" err="1"/>
              <a:t>chall</a:t>
            </a:r>
            <a:endParaRPr lang="en-US" dirty="0"/>
          </a:p>
        </p:txBody>
      </p:sp>
      <p:sp>
        <p:nvSpPr>
          <p:cNvPr id="67" name="Rectangle 66">
            <a:extLst>
              <a:ext uri="{FF2B5EF4-FFF2-40B4-BE49-F238E27FC236}">
                <a16:creationId xmlns:a16="http://schemas.microsoft.com/office/drawing/2014/main" id="{8F3FAE3B-3D92-A949-8A12-0C491857F2C6}"/>
              </a:ext>
            </a:extLst>
          </p:cNvPr>
          <p:cNvSpPr/>
          <p:nvPr/>
        </p:nvSpPr>
        <p:spPr>
          <a:xfrm>
            <a:off x="9002502" y="6070309"/>
            <a:ext cx="1863011" cy="369332"/>
          </a:xfrm>
          <a:prstGeom prst="rect">
            <a:avLst/>
          </a:prstGeom>
        </p:spPr>
        <p:txBody>
          <a:bodyPr wrap="none">
            <a:spAutoFit/>
          </a:bodyPr>
          <a:lstStyle/>
          <a:p>
            <a:r>
              <a:rPr lang="en-US" dirty="0" err="1">
                <a:latin typeface="Merriweather Sans" panose="02000503060000020004" pitchFamily="2" charset="77"/>
              </a:rPr>
              <a:t>CommonsenseQA</a:t>
            </a:r>
            <a:endParaRPr lang="en-US" dirty="0"/>
          </a:p>
        </p:txBody>
      </p:sp>
      <p:sp>
        <p:nvSpPr>
          <p:cNvPr id="29" name="Rectangle 28">
            <a:extLst>
              <a:ext uri="{FF2B5EF4-FFF2-40B4-BE49-F238E27FC236}">
                <a16:creationId xmlns:a16="http://schemas.microsoft.com/office/drawing/2014/main" id="{75F15BB2-896F-FB41-AEED-6B0033AAE8BA}"/>
              </a:ext>
            </a:extLst>
          </p:cNvPr>
          <p:cNvSpPr/>
          <p:nvPr/>
        </p:nvSpPr>
        <p:spPr>
          <a:xfrm>
            <a:off x="5287609" y="6461737"/>
            <a:ext cx="5674039" cy="523220"/>
          </a:xfrm>
          <a:prstGeom prst="rect">
            <a:avLst/>
          </a:prstGeom>
        </p:spPr>
        <p:txBody>
          <a:bodyPr wrap="square">
            <a:spAutoFit/>
          </a:bodyPr>
          <a:lstStyle/>
          <a:p>
            <a:r>
              <a:rPr lang="en-US" sz="1400" dirty="0">
                <a:solidFill>
                  <a:schemeClr val="bg1">
                    <a:lumMod val="50000"/>
                  </a:schemeClr>
                </a:solidFill>
              </a:rPr>
              <a:t>[</a:t>
            </a:r>
            <a:r>
              <a:rPr lang="en-US" sz="1400" dirty="0" err="1">
                <a:solidFill>
                  <a:schemeClr val="bg1">
                    <a:lumMod val="50000"/>
                  </a:schemeClr>
                </a:solidFill>
              </a:rPr>
              <a:t>Khot</a:t>
            </a:r>
            <a:r>
              <a:rPr lang="en-US" sz="1400" dirty="0">
                <a:solidFill>
                  <a:schemeClr val="bg1">
                    <a:lumMod val="50000"/>
                  </a:schemeClr>
                </a:solidFill>
              </a:rPr>
              <a:t> et al. 19]	      [Clark et al. 18] 	        [Talmor et al. 19]</a:t>
            </a:r>
          </a:p>
          <a:p>
            <a:endParaRPr lang="en-US" sz="1400" dirty="0">
              <a:solidFill>
                <a:schemeClr val="bg1">
                  <a:lumMod val="50000"/>
                </a:schemeClr>
              </a:solidFill>
            </a:endParaRPr>
          </a:p>
        </p:txBody>
      </p:sp>
      <p:sp>
        <p:nvSpPr>
          <p:cNvPr id="3" name="Slide Number Placeholder 2">
            <a:extLst>
              <a:ext uri="{FF2B5EF4-FFF2-40B4-BE49-F238E27FC236}">
                <a16:creationId xmlns:a16="http://schemas.microsoft.com/office/drawing/2014/main" id="{6607A989-A3CF-6542-B046-9494233AC5D3}"/>
              </a:ext>
            </a:extLst>
          </p:cNvPr>
          <p:cNvSpPr>
            <a:spLocks noGrp="1"/>
          </p:cNvSpPr>
          <p:nvPr>
            <p:ph type="sldNum" sz="quarter" idx="10"/>
          </p:nvPr>
        </p:nvSpPr>
        <p:spPr/>
        <p:txBody>
          <a:bodyPr/>
          <a:lstStyle/>
          <a:p>
            <a:pPr>
              <a:defRPr/>
            </a:pPr>
            <a:fld id="{0121240C-47AF-2F4D-83B3-CC3EDF50F794}" type="slidenum">
              <a:rPr lang="en-US" smtClean="0"/>
              <a:pPr>
                <a:defRPr/>
              </a:pPr>
              <a:t>47</a:t>
            </a:fld>
            <a:endParaRPr lang="en-US" dirty="0"/>
          </a:p>
        </p:txBody>
      </p:sp>
    </p:spTree>
    <p:extLst>
      <p:ext uri="{BB962C8B-B14F-4D97-AF65-F5344CB8AC3E}">
        <p14:creationId xmlns:p14="http://schemas.microsoft.com/office/powerpoint/2010/main" val="119931076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96DF6-AC1C-614A-8D53-7A24A13AD236}"/>
              </a:ext>
            </a:extLst>
          </p:cNvPr>
          <p:cNvSpPr>
            <a:spLocks noGrp="1"/>
          </p:cNvSpPr>
          <p:nvPr>
            <p:ph type="title"/>
          </p:nvPr>
        </p:nvSpPr>
        <p:spPr/>
        <p:txBody>
          <a:bodyPr/>
          <a:lstStyle/>
          <a:p>
            <a:r>
              <a:rPr lang="en-US" dirty="0"/>
              <a:t>Fine-tuning on </a:t>
            </a:r>
            <a:r>
              <a:rPr lang="en-US" dirty="0" err="1"/>
              <a:t>UnifiedQA</a:t>
            </a:r>
            <a:r>
              <a:rPr lang="en-US" dirty="0"/>
              <a:t> </a:t>
            </a:r>
          </a:p>
        </p:txBody>
      </p:sp>
      <p:sp>
        <p:nvSpPr>
          <p:cNvPr id="3" name="Content Placeholder 2">
            <a:extLst>
              <a:ext uri="{FF2B5EF4-FFF2-40B4-BE49-F238E27FC236}">
                <a16:creationId xmlns:a16="http://schemas.microsoft.com/office/drawing/2014/main" id="{92E14F8C-0FDC-1040-98A0-D78D069F4CA6}"/>
              </a:ext>
            </a:extLst>
          </p:cNvPr>
          <p:cNvSpPr>
            <a:spLocks noGrp="1"/>
          </p:cNvSpPr>
          <p:nvPr>
            <p:ph idx="1"/>
          </p:nvPr>
        </p:nvSpPr>
        <p:spPr/>
        <p:txBody>
          <a:bodyPr/>
          <a:lstStyle/>
          <a:p>
            <a:endParaRPr lang="en-US" dirty="0"/>
          </a:p>
        </p:txBody>
      </p:sp>
      <p:graphicFrame>
        <p:nvGraphicFramePr>
          <p:cNvPr id="6" name="Chart 5">
            <a:extLst>
              <a:ext uri="{FF2B5EF4-FFF2-40B4-BE49-F238E27FC236}">
                <a16:creationId xmlns:a16="http://schemas.microsoft.com/office/drawing/2014/main" id="{0C6F2153-04C8-D44C-B713-789CF06BC01D}"/>
              </a:ext>
            </a:extLst>
          </p:cNvPr>
          <p:cNvGraphicFramePr>
            <a:graphicFrameLocks/>
          </p:cNvGraphicFramePr>
          <p:nvPr/>
        </p:nvGraphicFramePr>
        <p:xfrm>
          <a:off x="2873828" y="2225448"/>
          <a:ext cx="8686800" cy="3831771"/>
        </p:xfrm>
        <a:graphic>
          <a:graphicData uri="http://schemas.openxmlformats.org/drawingml/2006/chart">
            <c:chart xmlns:c="http://schemas.openxmlformats.org/drawingml/2006/chart" xmlns:r="http://schemas.openxmlformats.org/officeDocument/2006/relationships" r:id="rId3"/>
          </a:graphicData>
        </a:graphic>
      </p:graphicFrame>
      <p:sp>
        <p:nvSpPr>
          <p:cNvPr id="4" name="Slide Number Placeholder 3">
            <a:extLst>
              <a:ext uri="{FF2B5EF4-FFF2-40B4-BE49-F238E27FC236}">
                <a16:creationId xmlns:a16="http://schemas.microsoft.com/office/drawing/2014/main" id="{590DC643-F1B4-EB48-A68B-2FF38CD59124}"/>
              </a:ext>
            </a:extLst>
          </p:cNvPr>
          <p:cNvSpPr>
            <a:spLocks noGrp="1"/>
          </p:cNvSpPr>
          <p:nvPr>
            <p:ph type="sldNum" sz="quarter" idx="10"/>
          </p:nvPr>
        </p:nvSpPr>
        <p:spPr/>
        <p:txBody>
          <a:bodyPr/>
          <a:lstStyle/>
          <a:p>
            <a:pPr>
              <a:defRPr/>
            </a:pPr>
            <a:fld id="{0121240C-47AF-2F4D-83B3-CC3EDF50F794}" type="slidenum">
              <a:rPr lang="en-US" smtClean="0"/>
              <a:pPr>
                <a:defRPr/>
              </a:pPr>
              <a:t>48</a:t>
            </a:fld>
            <a:endParaRPr lang="en-US" dirty="0"/>
          </a:p>
        </p:txBody>
      </p:sp>
    </p:spTree>
    <p:extLst>
      <p:ext uri="{BB962C8B-B14F-4D97-AF65-F5344CB8AC3E}">
        <p14:creationId xmlns:p14="http://schemas.microsoft.com/office/powerpoint/2010/main" val="221691099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96DF6-AC1C-614A-8D53-7A24A13AD236}"/>
              </a:ext>
            </a:extLst>
          </p:cNvPr>
          <p:cNvSpPr>
            <a:spLocks noGrp="1"/>
          </p:cNvSpPr>
          <p:nvPr>
            <p:ph type="title"/>
          </p:nvPr>
        </p:nvSpPr>
        <p:spPr/>
        <p:txBody>
          <a:bodyPr/>
          <a:lstStyle/>
          <a:p>
            <a:r>
              <a:rPr lang="en-US" dirty="0"/>
              <a:t>Fine-tuning on </a:t>
            </a:r>
            <a:r>
              <a:rPr lang="en-US" dirty="0" err="1"/>
              <a:t>UnifiedQA</a:t>
            </a:r>
            <a:r>
              <a:rPr lang="en-US" dirty="0"/>
              <a:t> </a:t>
            </a:r>
          </a:p>
        </p:txBody>
      </p:sp>
      <p:sp>
        <p:nvSpPr>
          <p:cNvPr id="3" name="Content Placeholder 2">
            <a:extLst>
              <a:ext uri="{FF2B5EF4-FFF2-40B4-BE49-F238E27FC236}">
                <a16:creationId xmlns:a16="http://schemas.microsoft.com/office/drawing/2014/main" id="{92E14F8C-0FDC-1040-98A0-D78D069F4CA6}"/>
              </a:ext>
            </a:extLst>
          </p:cNvPr>
          <p:cNvSpPr>
            <a:spLocks noGrp="1"/>
          </p:cNvSpPr>
          <p:nvPr>
            <p:ph idx="1"/>
          </p:nvPr>
        </p:nvSpPr>
        <p:spPr/>
        <p:txBody>
          <a:bodyPr/>
          <a:lstStyle/>
          <a:p>
            <a:r>
              <a:rPr lang="en-US" dirty="0"/>
              <a:t>TODO</a:t>
            </a:r>
          </a:p>
        </p:txBody>
      </p:sp>
      <p:graphicFrame>
        <p:nvGraphicFramePr>
          <p:cNvPr id="5" name="Chart 4">
            <a:extLst>
              <a:ext uri="{FF2B5EF4-FFF2-40B4-BE49-F238E27FC236}">
                <a16:creationId xmlns:a16="http://schemas.microsoft.com/office/drawing/2014/main" id="{629E6319-090A-494F-BD94-6D20B266EE57}"/>
              </a:ext>
            </a:extLst>
          </p:cNvPr>
          <p:cNvGraphicFramePr>
            <a:graphicFrameLocks/>
          </p:cNvGraphicFramePr>
          <p:nvPr/>
        </p:nvGraphicFramePr>
        <p:xfrm>
          <a:off x="3145971" y="2601687"/>
          <a:ext cx="8654144" cy="3681396"/>
        </p:xfrm>
        <a:graphic>
          <a:graphicData uri="http://schemas.openxmlformats.org/drawingml/2006/chart">
            <c:chart xmlns:c="http://schemas.openxmlformats.org/drawingml/2006/chart" xmlns:r="http://schemas.openxmlformats.org/officeDocument/2006/relationships" r:id="rId3"/>
          </a:graphicData>
        </a:graphic>
      </p:graphicFrame>
      <p:sp>
        <p:nvSpPr>
          <p:cNvPr id="4" name="Slide Number Placeholder 3">
            <a:extLst>
              <a:ext uri="{FF2B5EF4-FFF2-40B4-BE49-F238E27FC236}">
                <a16:creationId xmlns:a16="http://schemas.microsoft.com/office/drawing/2014/main" id="{604F7156-B26C-2C4B-98D8-EA50579FD377}"/>
              </a:ext>
            </a:extLst>
          </p:cNvPr>
          <p:cNvSpPr>
            <a:spLocks noGrp="1"/>
          </p:cNvSpPr>
          <p:nvPr>
            <p:ph type="sldNum" sz="quarter" idx="10"/>
          </p:nvPr>
        </p:nvSpPr>
        <p:spPr/>
        <p:txBody>
          <a:bodyPr/>
          <a:lstStyle/>
          <a:p>
            <a:pPr>
              <a:defRPr/>
            </a:pPr>
            <a:fld id="{0121240C-47AF-2F4D-83B3-CC3EDF50F794}" type="slidenum">
              <a:rPr lang="en-US" smtClean="0"/>
              <a:pPr>
                <a:defRPr/>
              </a:pPr>
              <a:t>49</a:t>
            </a:fld>
            <a:endParaRPr lang="en-US" dirty="0"/>
          </a:p>
        </p:txBody>
      </p:sp>
    </p:spTree>
    <p:extLst>
      <p:ext uri="{BB962C8B-B14F-4D97-AF65-F5344CB8AC3E}">
        <p14:creationId xmlns:p14="http://schemas.microsoft.com/office/powerpoint/2010/main" val="24246697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28516E-4255-1047-8382-EA4717AB320E}"/>
              </a:ext>
            </a:extLst>
          </p:cNvPr>
          <p:cNvSpPr>
            <a:spLocks noGrp="1"/>
          </p:cNvSpPr>
          <p:nvPr>
            <p:ph type="title"/>
          </p:nvPr>
        </p:nvSpPr>
        <p:spPr/>
        <p:txBody>
          <a:bodyPr/>
          <a:lstStyle/>
          <a:p>
            <a:r>
              <a:rPr lang="en-US" dirty="0"/>
              <a:t>QA datasets </a:t>
            </a:r>
          </a:p>
        </p:txBody>
      </p:sp>
      <p:cxnSp>
        <p:nvCxnSpPr>
          <p:cNvPr id="6" name="Straight Arrow Connector 5">
            <a:extLst>
              <a:ext uri="{FF2B5EF4-FFF2-40B4-BE49-F238E27FC236}">
                <a16:creationId xmlns:a16="http://schemas.microsoft.com/office/drawing/2014/main" id="{374FC7A2-1614-104E-89F4-606AF91C4E2F}"/>
              </a:ext>
            </a:extLst>
          </p:cNvPr>
          <p:cNvCxnSpPr>
            <a:cxnSpLocks/>
          </p:cNvCxnSpPr>
          <p:nvPr/>
        </p:nvCxnSpPr>
        <p:spPr>
          <a:xfrm>
            <a:off x="954947" y="3029854"/>
            <a:ext cx="10565538"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7" name="TextBox 6">
            <a:extLst>
              <a:ext uri="{FF2B5EF4-FFF2-40B4-BE49-F238E27FC236}">
                <a16:creationId xmlns:a16="http://schemas.microsoft.com/office/drawing/2014/main" id="{0EB34B12-7337-184F-BB39-70D052B752F7}"/>
              </a:ext>
            </a:extLst>
          </p:cNvPr>
          <p:cNvSpPr txBox="1"/>
          <p:nvPr/>
        </p:nvSpPr>
        <p:spPr>
          <a:xfrm>
            <a:off x="1184693" y="3039296"/>
            <a:ext cx="10064935" cy="369332"/>
          </a:xfrm>
          <a:prstGeom prst="rect">
            <a:avLst/>
          </a:prstGeom>
          <a:noFill/>
        </p:spPr>
        <p:txBody>
          <a:bodyPr wrap="none" rtlCol="0">
            <a:spAutoFit/>
          </a:bodyPr>
          <a:lstStyle/>
          <a:p>
            <a:r>
              <a:rPr lang="en-US" dirty="0"/>
              <a:t>2000		        2005		                   2010		            2015	    	    2020</a:t>
            </a:r>
          </a:p>
        </p:txBody>
      </p:sp>
      <p:sp>
        <p:nvSpPr>
          <p:cNvPr id="15" name="Rounded Rectangle 14">
            <a:extLst>
              <a:ext uri="{FF2B5EF4-FFF2-40B4-BE49-F238E27FC236}">
                <a16:creationId xmlns:a16="http://schemas.microsoft.com/office/drawing/2014/main" id="{5F2D0C3E-932D-DB4E-90E9-1AAD17C4892A}"/>
              </a:ext>
            </a:extLst>
          </p:cNvPr>
          <p:cNvSpPr/>
          <p:nvPr/>
        </p:nvSpPr>
        <p:spPr>
          <a:xfrm>
            <a:off x="1015586" y="2703742"/>
            <a:ext cx="535070" cy="240098"/>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200" dirty="0"/>
              <a:t>TREC-8</a:t>
            </a:r>
          </a:p>
        </p:txBody>
      </p:sp>
      <p:sp>
        <p:nvSpPr>
          <p:cNvPr id="16" name="Rounded Rectangle 15">
            <a:extLst>
              <a:ext uri="{FF2B5EF4-FFF2-40B4-BE49-F238E27FC236}">
                <a16:creationId xmlns:a16="http://schemas.microsoft.com/office/drawing/2014/main" id="{9B89EDCA-66BB-0E42-ACB3-42A2AFA1B78D}"/>
              </a:ext>
            </a:extLst>
          </p:cNvPr>
          <p:cNvSpPr/>
          <p:nvPr/>
        </p:nvSpPr>
        <p:spPr>
          <a:xfrm>
            <a:off x="1584961" y="2692167"/>
            <a:ext cx="535070" cy="249762"/>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200" dirty="0"/>
              <a:t>TREC-9</a:t>
            </a:r>
          </a:p>
        </p:txBody>
      </p:sp>
      <p:sp>
        <p:nvSpPr>
          <p:cNvPr id="17" name="Rounded Rectangle 16">
            <a:extLst>
              <a:ext uri="{FF2B5EF4-FFF2-40B4-BE49-F238E27FC236}">
                <a16:creationId xmlns:a16="http://schemas.microsoft.com/office/drawing/2014/main" id="{D8BE7499-80FA-124A-9DB2-8D8F91E1BBEF}"/>
              </a:ext>
            </a:extLst>
          </p:cNvPr>
          <p:cNvSpPr/>
          <p:nvPr/>
        </p:nvSpPr>
        <p:spPr>
          <a:xfrm>
            <a:off x="2140507" y="2681540"/>
            <a:ext cx="1606083" cy="253718"/>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a:t>TREC-2001-2005.</a:t>
            </a:r>
          </a:p>
        </p:txBody>
      </p:sp>
      <p:sp>
        <p:nvSpPr>
          <p:cNvPr id="18" name="Rounded Rectangle 17">
            <a:extLst>
              <a:ext uri="{FF2B5EF4-FFF2-40B4-BE49-F238E27FC236}">
                <a16:creationId xmlns:a16="http://schemas.microsoft.com/office/drawing/2014/main" id="{1A9EE56F-13FA-EA40-A940-A374E4579692}"/>
              </a:ext>
            </a:extLst>
          </p:cNvPr>
          <p:cNvSpPr/>
          <p:nvPr/>
        </p:nvSpPr>
        <p:spPr>
          <a:xfrm>
            <a:off x="6354320" y="2701740"/>
            <a:ext cx="686764" cy="253677"/>
          </a:xfrm>
          <a:prstGeom prst="roundRect">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err="1"/>
              <a:t>MCTest</a:t>
            </a:r>
            <a:endParaRPr lang="en-US" sz="1400" dirty="0"/>
          </a:p>
        </p:txBody>
      </p:sp>
      <p:sp>
        <p:nvSpPr>
          <p:cNvPr id="19" name="Rounded Rectangle 18">
            <a:extLst>
              <a:ext uri="{FF2B5EF4-FFF2-40B4-BE49-F238E27FC236}">
                <a16:creationId xmlns:a16="http://schemas.microsoft.com/office/drawing/2014/main" id="{5CCCA68C-7039-E343-B061-7C3290C0CB65}"/>
              </a:ext>
            </a:extLst>
          </p:cNvPr>
          <p:cNvSpPr/>
          <p:nvPr/>
        </p:nvSpPr>
        <p:spPr>
          <a:xfrm>
            <a:off x="8431751" y="2696344"/>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a:t>RACE</a:t>
            </a:r>
          </a:p>
        </p:txBody>
      </p:sp>
      <p:sp>
        <p:nvSpPr>
          <p:cNvPr id="20" name="Rounded Rectangle 19">
            <a:extLst>
              <a:ext uri="{FF2B5EF4-FFF2-40B4-BE49-F238E27FC236}">
                <a16:creationId xmlns:a16="http://schemas.microsoft.com/office/drawing/2014/main" id="{AF25CD1F-5379-F64F-81D8-6C789DFDF698}"/>
              </a:ext>
            </a:extLst>
          </p:cNvPr>
          <p:cNvSpPr/>
          <p:nvPr/>
        </p:nvSpPr>
        <p:spPr>
          <a:xfrm>
            <a:off x="8431750" y="2362406"/>
            <a:ext cx="686764" cy="253677"/>
          </a:xfrm>
          <a:prstGeom prst="roundRect">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a:t>SQuAD1</a:t>
            </a:r>
          </a:p>
        </p:txBody>
      </p:sp>
      <p:sp>
        <p:nvSpPr>
          <p:cNvPr id="24" name="Rounded Rectangle 23">
            <a:extLst>
              <a:ext uri="{FF2B5EF4-FFF2-40B4-BE49-F238E27FC236}">
                <a16:creationId xmlns:a16="http://schemas.microsoft.com/office/drawing/2014/main" id="{8D30D3B2-A88B-7E4B-9551-D43CFAAF261C}"/>
              </a:ext>
            </a:extLst>
          </p:cNvPr>
          <p:cNvSpPr/>
          <p:nvPr/>
        </p:nvSpPr>
        <p:spPr>
          <a:xfrm>
            <a:off x="9183682" y="2700167"/>
            <a:ext cx="686764" cy="253677"/>
          </a:xfrm>
          <a:prstGeom prst="roundRect">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a:t>ARC</a:t>
            </a:r>
          </a:p>
        </p:txBody>
      </p:sp>
      <p:sp>
        <p:nvSpPr>
          <p:cNvPr id="25" name="Rounded Rectangle 24">
            <a:extLst>
              <a:ext uri="{FF2B5EF4-FFF2-40B4-BE49-F238E27FC236}">
                <a16:creationId xmlns:a16="http://schemas.microsoft.com/office/drawing/2014/main" id="{787E76C2-C37A-574C-B01D-DD7B3E3FF387}"/>
              </a:ext>
            </a:extLst>
          </p:cNvPr>
          <p:cNvSpPr/>
          <p:nvPr/>
        </p:nvSpPr>
        <p:spPr>
          <a:xfrm>
            <a:off x="9183682" y="2345106"/>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300" dirty="0" err="1"/>
              <a:t>SQuAD</a:t>
            </a:r>
            <a:r>
              <a:rPr lang="en-US" sz="1300" dirty="0"/>
              <a:t> 2</a:t>
            </a:r>
          </a:p>
        </p:txBody>
      </p:sp>
      <p:sp>
        <p:nvSpPr>
          <p:cNvPr id="26" name="Rounded Rectangle 25">
            <a:extLst>
              <a:ext uri="{FF2B5EF4-FFF2-40B4-BE49-F238E27FC236}">
                <a16:creationId xmlns:a16="http://schemas.microsoft.com/office/drawing/2014/main" id="{63C631BD-A711-E24B-9D5B-5F517D41E4A5}"/>
              </a:ext>
            </a:extLst>
          </p:cNvPr>
          <p:cNvSpPr/>
          <p:nvPr/>
        </p:nvSpPr>
        <p:spPr>
          <a:xfrm>
            <a:off x="9933719" y="2685602"/>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900" dirty="0" err="1"/>
              <a:t>WinoGrande</a:t>
            </a:r>
            <a:endParaRPr lang="en-US" sz="900" dirty="0"/>
          </a:p>
        </p:txBody>
      </p:sp>
      <p:sp>
        <p:nvSpPr>
          <p:cNvPr id="27" name="Rounded Rectangle 26">
            <a:extLst>
              <a:ext uri="{FF2B5EF4-FFF2-40B4-BE49-F238E27FC236}">
                <a16:creationId xmlns:a16="http://schemas.microsoft.com/office/drawing/2014/main" id="{4D6E2347-0B02-2D49-9022-593548EB0C6F}"/>
              </a:ext>
            </a:extLst>
          </p:cNvPr>
          <p:cNvSpPr/>
          <p:nvPr/>
        </p:nvSpPr>
        <p:spPr>
          <a:xfrm>
            <a:off x="9931144" y="2363512"/>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err="1"/>
              <a:t>ComQA</a:t>
            </a:r>
            <a:endParaRPr lang="en-US" sz="1400" dirty="0"/>
          </a:p>
        </p:txBody>
      </p:sp>
      <p:sp>
        <p:nvSpPr>
          <p:cNvPr id="28" name="Rounded Rectangle 27">
            <a:extLst>
              <a:ext uri="{FF2B5EF4-FFF2-40B4-BE49-F238E27FC236}">
                <a16:creationId xmlns:a16="http://schemas.microsoft.com/office/drawing/2014/main" id="{547906FD-E2CF-9C44-847C-07EBF71B52F5}"/>
              </a:ext>
            </a:extLst>
          </p:cNvPr>
          <p:cNvSpPr/>
          <p:nvPr/>
        </p:nvSpPr>
        <p:spPr>
          <a:xfrm>
            <a:off x="9931144" y="2009438"/>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a:t>DROP</a:t>
            </a:r>
          </a:p>
        </p:txBody>
      </p:sp>
      <p:sp>
        <p:nvSpPr>
          <p:cNvPr id="29" name="Rounded Rectangle 28">
            <a:extLst>
              <a:ext uri="{FF2B5EF4-FFF2-40B4-BE49-F238E27FC236}">
                <a16:creationId xmlns:a16="http://schemas.microsoft.com/office/drawing/2014/main" id="{969F314A-B541-6449-AC86-B7AB77F138CE}"/>
              </a:ext>
            </a:extLst>
          </p:cNvPr>
          <p:cNvSpPr/>
          <p:nvPr/>
        </p:nvSpPr>
        <p:spPr>
          <a:xfrm>
            <a:off x="9183682" y="2023911"/>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err="1"/>
              <a:t>NarQA</a:t>
            </a:r>
            <a:endParaRPr lang="en-US" sz="1400" dirty="0"/>
          </a:p>
        </p:txBody>
      </p:sp>
      <p:sp>
        <p:nvSpPr>
          <p:cNvPr id="31" name="Rounded Rectangle 30">
            <a:extLst>
              <a:ext uri="{FF2B5EF4-FFF2-40B4-BE49-F238E27FC236}">
                <a16:creationId xmlns:a16="http://schemas.microsoft.com/office/drawing/2014/main" id="{F6AFF80D-F7C7-EC49-BED0-795064879532}"/>
              </a:ext>
            </a:extLst>
          </p:cNvPr>
          <p:cNvSpPr/>
          <p:nvPr/>
        </p:nvSpPr>
        <p:spPr>
          <a:xfrm>
            <a:off x="9183682" y="1691234"/>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a:t>OBQA</a:t>
            </a:r>
          </a:p>
        </p:txBody>
      </p:sp>
      <p:sp>
        <p:nvSpPr>
          <p:cNvPr id="32" name="Rounded Rectangle 31">
            <a:extLst>
              <a:ext uri="{FF2B5EF4-FFF2-40B4-BE49-F238E27FC236}">
                <a16:creationId xmlns:a16="http://schemas.microsoft.com/office/drawing/2014/main" id="{79AE130E-EE41-A54D-82C6-91846CE67158}"/>
              </a:ext>
            </a:extLst>
          </p:cNvPr>
          <p:cNvSpPr/>
          <p:nvPr/>
        </p:nvSpPr>
        <p:spPr>
          <a:xfrm>
            <a:off x="9931144" y="1684067"/>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err="1"/>
              <a:t>BoolQ</a:t>
            </a:r>
            <a:endParaRPr lang="en-US" sz="1400" dirty="0"/>
          </a:p>
        </p:txBody>
      </p:sp>
      <p:sp>
        <p:nvSpPr>
          <p:cNvPr id="33" name="TextBox 32">
            <a:extLst>
              <a:ext uri="{FF2B5EF4-FFF2-40B4-BE49-F238E27FC236}">
                <a16:creationId xmlns:a16="http://schemas.microsoft.com/office/drawing/2014/main" id="{01806DB2-7EAC-A848-9E9D-86874046648C}"/>
              </a:ext>
            </a:extLst>
          </p:cNvPr>
          <p:cNvSpPr txBox="1"/>
          <p:nvPr/>
        </p:nvSpPr>
        <p:spPr>
          <a:xfrm>
            <a:off x="10749754" y="2421798"/>
            <a:ext cx="470000" cy="523220"/>
          </a:xfrm>
          <a:prstGeom prst="rect">
            <a:avLst/>
          </a:prstGeom>
          <a:noFill/>
        </p:spPr>
        <p:txBody>
          <a:bodyPr wrap="none" rtlCol="0">
            <a:spAutoFit/>
          </a:bodyPr>
          <a:lstStyle/>
          <a:p>
            <a:r>
              <a:rPr lang="en-US" sz="2800" dirty="0"/>
              <a:t>…</a:t>
            </a:r>
          </a:p>
        </p:txBody>
      </p:sp>
      <p:sp>
        <p:nvSpPr>
          <p:cNvPr id="34" name="TextBox 33">
            <a:extLst>
              <a:ext uri="{FF2B5EF4-FFF2-40B4-BE49-F238E27FC236}">
                <a16:creationId xmlns:a16="http://schemas.microsoft.com/office/drawing/2014/main" id="{62DEE78A-33E5-8545-8062-CE31E28997E3}"/>
              </a:ext>
            </a:extLst>
          </p:cNvPr>
          <p:cNvSpPr txBox="1"/>
          <p:nvPr/>
        </p:nvSpPr>
        <p:spPr>
          <a:xfrm rot="16200000">
            <a:off x="9897056" y="1219130"/>
            <a:ext cx="470000" cy="523220"/>
          </a:xfrm>
          <a:prstGeom prst="rect">
            <a:avLst/>
          </a:prstGeom>
          <a:noFill/>
        </p:spPr>
        <p:txBody>
          <a:bodyPr wrap="none" rtlCol="0">
            <a:spAutoFit/>
          </a:bodyPr>
          <a:lstStyle/>
          <a:p>
            <a:r>
              <a:rPr lang="en-US" sz="2800" dirty="0"/>
              <a:t>…</a:t>
            </a:r>
          </a:p>
        </p:txBody>
      </p:sp>
      <p:sp>
        <p:nvSpPr>
          <p:cNvPr id="23" name="Rectangle 22">
            <a:extLst>
              <a:ext uri="{FF2B5EF4-FFF2-40B4-BE49-F238E27FC236}">
                <a16:creationId xmlns:a16="http://schemas.microsoft.com/office/drawing/2014/main" id="{ACD12931-A13F-F144-8672-F0D880A25297}"/>
              </a:ext>
            </a:extLst>
          </p:cNvPr>
          <p:cNvSpPr/>
          <p:nvPr/>
        </p:nvSpPr>
        <p:spPr>
          <a:xfrm>
            <a:off x="536736" y="4114798"/>
            <a:ext cx="5272776" cy="769441"/>
          </a:xfrm>
          <a:prstGeom prst="rect">
            <a:avLst/>
          </a:prstGeom>
        </p:spPr>
        <p:txBody>
          <a:bodyPr wrap="square">
            <a:spAutoFit/>
          </a:bodyPr>
          <a:lstStyle/>
          <a:p>
            <a:r>
              <a:rPr lang="en-US" sz="2200" b="1" dirty="0"/>
              <a:t>Question:</a:t>
            </a:r>
            <a:r>
              <a:rPr lang="en-US" sz="2200" b="1" i="1" dirty="0"/>
              <a:t> </a:t>
            </a:r>
            <a:r>
              <a:rPr lang="en-US" sz="2200" i="1" dirty="0"/>
              <a:t>“At what speed did the turbine operate?”</a:t>
            </a:r>
          </a:p>
        </p:txBody>
      </p:sp>
      <p:sp>
        <p:nvSpPr>
          <p:cNvPr id="30" name="Alternate Process 29">
            <a:extLst>
              <a:ext uri="{FF2B5EF4-FFF2-40B4-BE49-F238E27FC236}">
                <a16:creationId xmlns:a16="http://schemas.microsoft.com/office/drawing/2014/main" id="{4B98CFCF-7460-B845-878B-E374CF0796A1}"/>
              </a:ext>
            </a:extLst>
          </p:cNvPr>
          <p:cNvSpPr/>
          <p:nvPr/>
        </p:nvSpPr>
        <p:spPr>
          <a:xfrm>
            <a:off x="618738" y="5006440"/>
            <a:ext cx="4994983" cy="919401"/>
          </a:xfrm>
          <a:prstGeom prst="flowChartAlternateProcess">
            <a:avLst/>
          </a:prstGeom>
          <a:solidFill>
            <a:schemeClr val="tx2">
              <a:lumMod val="20000"/>
              <a:lumOff val="80000"/>
            </a:schemeClr>
          </a:solidFill>
        </p:spPr>
        <p:style>
          <a:lnRef idx="2">
            <a:schemeClr val="accent3">
              <a:shade val="50000"/>
            </a:schemeClr>
          </a:lnRef>
          <a:fillRef idx="1">
            <a:schemeClr val="accent3"/>
          </a:fillRef>
          <a:effectRef idx="0">
            <a:schemeClr val="accent3"/>
          </a:effectRef>
          <a:fontRef idx="minor">
            <a:schemeClr val="lt1"/>
          </a:fontRef>
        </p:style>
        <p:txBody>
          <a:bodyPr wrap="square" lIns="0" tIns="0" rIns="0" bIns="0">
            <a:spAutoFit/>
          </a:bodyPr>
          <a:lstStyle/>
          <a:p>
            <a:r>
              <a:rPr lang="en-US" b="1" dirty="0">
                <a:solidFill>
                  <a:schemeClr val="tx1"/>
                </a:solidFill>
              </a:rPr>
              <a:t>Candidates: </a:t>
            </a:r>
            <a:r>
              <a:rPr lang="en-US" i="1" dirty="0">
                <a:solidFill>
                  <a:schemeClr val="tx1"/>
                </a:solidFill>
              </a:rPr>
              <a:t>(</a:t>
            </a:r>
            <a:r>
              <a:rPr lang="en-US" i="1" dirty="0" err="1">
                <a:solidFill>
                  <a:schemeClr val="tx1"/>
                </a:solidFill>
              </a:rPr>
              <a:t>Nikola_Tesla</a:t>
            </a:r>
            <a:r>
              <a:rPr lang="en-US" i="1" dirty="0">
                <a:solidFill>
                  <a:schemeClr val="tx1"/>
                </a:solidFill>
              </a:rPr>
              <a:t>) On his 50th birthday in 1906, Tesla demonstrated his 200 horsepower (150 kilowatts) 16,000 rpm bladeless turbine. ...</a:t>
            </a:r>
          </a:p>
        </p:txBody>
      </p:sp>
      <p:sp>
        <p:nvSpPr>
          <p:cNvPr id="35" name="Rectangle 34">
            <a:extLst>
              <a:ext uri="{FF2B5EF4-FFF2-40B4-BE49-F238E27FC236}">
                <a16:creationId xmlns:a16="http://schemas.microsoft.com/office/drawing/2014/main" id="{0478293D-CB7E-5147-8792-A80FA510B27E}"/>
              </a:ext>
            </a:extLst>
          </p:cNvPr>
          <p:cNvSpPr/>
          <p:nvPr/>
        </p:nvSpPr>
        <p:spPr>
          <a:xfrm>
            <a:off x="8306027" y="4581587"/>
            <a:ext cx="1968499" cy="461665"/>
          </a:xfrm>
          <a:prstGeom prst="rect">
            <a:avLst/>
          </a:prstGeom>
        </p:spPr>
        <p:txBody>
          <a:bodyPr wrap="square">
            <a:spAutoFit/>
          </a:bodyPr>
          <a:lstStyle/>
          <a:p>
            <a:pPr algn="ctr"/>
            <a:r>
              <a:rPr lang="en-US" sz="2400" i="1" dirty="0"/>
              <a:t>“16,000 rpm”</a:t>
            </a:r>
          </a:p>
        </p:txBody>
      </p:sp>
      <p:sp>
        <p:nvSpPr>
          <p:cNvPr id="36" name="Chevron 35">
            <a:extLst>
              <a:ext uri="{FF2B5EF4-FFF2-40B4-BE49-F238E27FC236}">
                <a16:creationId xmlns:a16="http://schemas.microsoft.com/office/drawing/2014/main" id="{F766969C-9217-404D-BF40-E647D5FA6D16}"/>
              </a:ext>
            </a:extLst>
          </p:cNvPr>
          <p:cNvSpPr/>
          <p:nvPr/>
        </p:nvSpPr>
        <p:spPr>
          <a:xfrm>
            <a:off x="6354320" y="4616448"/>
            <a:ext cx="862090" cy="383678"/>
          </a:xfrm>
          <a:prstGeom prst="chevron">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
        <p:nvSpPr>
          <p:cNvPr id="3" name="Slide Number Placeholder 2">
            <a:extLst>
              <a:ext uri="{FF2B5EF4-FFF2-40B4-BE49-F238E27FC236}">
                <a16:creationId xmlns:a16="http://schemas.microsoft.com/office/drawing/2014/main" id="{431F2690-96D1-9B42-8CE6-309EEE913FB1}"/>
              </a:ext>
            </a:extLst>
          </p:cNvPr>
          <p:cNvSpPr>
            <a:spLocks noGrp="1"/>
          </p:cNvSpPr>
          <p:nvPr>
            <p:ph type="sldNum" sz="quarter" idx="10"/>
          </p:nvPr>
        </p:nvSpPr>
        <p:spPr/>
        <p:txBody>
          <a:bodyPr/>
          <a:lstStyle/>
          <a:p>
            <a:pPr>
              <a:defRPr/>
            </a:pPr>
            <a:fld id="{0121240C-47AF-2F4D-83B3-CC3EDF50F794}" type="slidenum">
              <a:rPr lang="en-US" smtClean="0"/>
              <a:pPr>
                <a:defRPr/>
              </a:pPr>
              <a:t>5</a:t>
            </a:fld>
            <a:endParaRPr lang="en-US" dirty="0"/>
          </a:p>
        </p:txBody>
      </p:sp>
      <p:sp>
        <p:nvSpPr>
          <p:cNvPr id="4" name="Rectangle 3">
            <a:extLst>
              <a:ext uri="{FF2B5EF4-FFF2-40B4-BE49-F238E27FC236}">
                <a16:creationId xmlns:a16="http://schemas.microsoft.com/office/drawing/2014/main" id="{90CF9E5E-D723-774D-9489-54354A8F6EA4}"/>
              </a:ext>
            </a:extLst>
          </p:cNvPr>
          <p:cNvSpPr/>
          <p:nvPr/>
        </p:nvSpPr>
        <p:spPr>
          <a:xfrm>
            <a:off x="2761512" y="6356799"/>
            <a:ext cx="6096000" cy="369332"/>
          </a:xfrm>
          <a:prstGeom prst="rect">
            <a:avLst/>
          </a:prstGeom>
        </p:spPr>
        <p:txBody>
          <a:bodyPr>
            <a:spAutoFit/>
          </a:bodyPr>
          <a:lstStyle/>
          <a:p>
            <a:pPr marL="11113" lvl="2" algn="ctr"/>
            <a:r>
              <a:rPr lang="en-US" dirty="0">
                <a:solidFill>
                  <a:schemeClr val="bg1">
                    <a:lumMod val="50000"/>
                  </a:schemeClr>
                </a:solidFill>
              </a:rPr>
              <a:t>[</a:t>
            </a:r>
            <a:r>
              <a:rPr lang="en-US" dirty="0" err="1">
                <a:solidFill>
                  <a:schemeClr val="bg1">
                    <a:lumMod val="50000"/>
                  </a:schemeClr>
                </a:solidFill>
              </a:rPr>
              <a:t>Rajpurkar</a:t>
            </a:r>
            <a:r>
              <a:rPr lang="en-US" dirty="0">
                <a:solidFill>
                  <a:schemeClr val="bg1">
                    <a:lumMod val="50000"/>
                  </a:schemeClr>
                </a:solidFill>
              </a:rPr>
              <a:t> et al, 2016]</a:t>
            </a:r>
            <a:endParaRPr lang="en-US" dirty="0"/>
          </a:p>
        </p:txBody>
      </p:sp>
    </p:spTree>
    <p:extLst>
      <p:ext uri="{BB962C8B-B14F-4D97-AF65-F5344CB8AC3E}">
        <p14:creationId xmlns:p14="http://schemas.microsoft.com/office/powerpoint/2010/main" val="4181049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fade">
                                      <p:cBhvr>
                                        <p:cTn id="12" dur="500"/>
                                        <p:tgtEl>
                                          <p:spTgt spid="3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6"/>
                                        </p:tgtEl>
                                        <p:attrNameLst>
                                          <p:attrName>style.visibility</p:attrName>
                                        </p:attrNameLst>
                                      </p:cBhvr>
                                      <p:to>
                                        <p:strVal val="visible"/>
                                      </p:to>
                                    </p:set>
                                    <p:animEffect transition="in" filter="fade">
                                      <p:cBhvr>
                                        <p:cTn id="17" dur="500"/>
                                        <p:tgtEl>
                                          <p:spTgt spid="3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5"/>
                                        </p:tgtEl>
                                        <p:attrNameLst>
                                          <p:attrName>style.visibility</p:attrName>
                                        </p:attrNameLst>
                                      </p:cBhvr>
                                      <p:to>
                                        <p:strVal val="visible"/>
                                      </p:to>
                                    </p:set>
                                    <p:animEffect transition="in" filter="fade">
                                      <p:cBhvr>
                                        <p:cTn id="22"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30" grpId="0" animBg="1"/>
      <p:bldP spid="35" grpId="0"/>
      <p:bldP spid="3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28516E-4255-1047-8382-EA4717AB320E}"/>
              </a:ext>
            </a:extLst>
          </p:cNvPr>
          <p:cNvSpPr>
            <a:spLocks noGrp="1"/>
          </p:cNvSpPr>
          <p:nvPr>
            <p:ph type="title"/>
          </p:nvPr>
        </p:nvSpPr>
        <p:spPr/>
        <p:txBody>
          <a:bodyPr/>
          <a:lstStyle/>
          <a:p>
            <a:r>
              <a:rPr lang="en-US" dirty="0"/>
              <a:t>QA datasets </a:t>
            </a:r>
          </a:p>
        </p:txBody>
      </p:sp>
      <p:cxnSp>
        <p:nvCxnSpPr>
          <p:cNvPr id="6" name="Straight Arrow Connector 5">
            <a:extLst>
              <a:ext uri="{FF2B5EF4-FFF2-40B4-BE49-F238E27FC236}">
                <a16:creationId xmlns:a16="http://schemas.microsoft.com/office/drawing/2014/main" id="{374FC7A2-1614-104E-89F4-606AF91C4E2F}"/>
              </a:ext>
            </a:extLst>
          </p:cNvPr>
          <p:cNvCxnSpPr>
            <a:cxnSpLocks/>
          </p:cNvCxnSpPr>
          <p:nvPr/>
        </p:nvCxnSpPr>
        <p:spPr>
          <a:xfrm>
            <a:off x="954947" y="3029854"/>
            <a:ext cx="10565538"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7" name="TextBox 6">
            <a:extLst>
              <a:ext uri="{FF2B5EF4-FFF2-40B4-BE49-F238E27FC236}">
                <a16:creationId xmlns:a16="http://schemas.microsoft.com/office/drawing/2014/main" id="{0EB34B12-7337-184F-BB39-70D052B752F7}"/>
              </a:ext>
            </a:extLst>
          </p:cNvPr>
          <p:cNvSpPr txBox="1"/>
          <p:nvPr/>
        </p:nvSpPr>
        <p:spPr>
          <a:xfrm>
            <a:off x="1184693" y="3039296"/>
            <a:ext cx="10064935" cy="369332"/>
          </a:xfrm>
          <a:prstGeom prst="rect">
            <a:avLst/>
          </a:prstGeom>
          <a:noFill/>
        </p:spPr>
        <p:txBody>
          <a:bodyPr wrap="none" rtlCol="0">
            <a:spAutoFit/>
          </a:bodyPr>
          <a:lstStyle/>
          <a:p>
            <a:r>
              <a:rPr lang="en-US" dirty="0"/>
              <a:t>2000		        2005		                   2010		            2015	    	    2020</a:t>
            </a:r>
          </a:p>
        </p:txBody>
      </p:sp>
      <p:sp>
        <p:nvSpPr>
          <p:cNvPr id="15" name="Rounded Rectangle 14">
            <a:extLst>
              <a:ext uri="{FF2B5EF4-FFF2-40B4-BE49-F238E27FC236}">
                <a16:creationId xmlns:a16="http://schemas.microsoft.com/office/drawing/2014/main" id="{5F2D0C3E-932D-DB4E-90E9-1AAD17C4892A}"/>
              </a:ext>
            </a:extLst>
          </p:cNvPr>
          <p:cNvSpPr/>
          <p:nvPr/>
        </p:nvSpPr>
        <p:spPr>
          <a:xfrm>
            <a:off x="1015586" y="2703742"/>
            <a:ext cx="535070" cy="240098"/>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200" dirty="0"/>
              <a:t>TREC-8</a:t>
            </a:r>
          </a:p>
        </p:txBody>
      </p:sp>
      <p:sp>
        <p:nvSpPr>
          <p:cNvPr id="16" name="Rounded Rectangle 15">
            <a:extLst>
              <a:ext uri="{FF2B5EF4-FFF2-40B4-BE49-F238E27FC236}">
                <a16:creationId xmlns:a16="http://schemas.microsoft.com/office/drawing/2014/main" id="{9B89EDCA-66BB-0E42-ACB3-42A2AFA1B78D}"/>
              </a:ext>
            </a:extLst>
          </p:cNvPr>
          <p:cNvSpPr/>
          <p:nvPr/>
        </p:nvSpPr>
        <p:spPr>
          <a:xfrm>
            <a:off x="1584961" y="2692167"/>
            <a:ext cx="535070" cy="249762"/>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200" dirty="0"/>
              <a:t>TREC-9</a:t>
            </a:r>
          </a:p>
        </p:txBody>
      </p:sp>
      <p:sp>
        <p:nvSpPr>
          <p:cNvPr id="17" name="Rounded Rectangle 16">
            <a:extLst>
              <a:ext uri="{FF2B5EF4-FFF2-40B4-BE49-F238E27FC236}">
                <a16:creationId xmlns:a16="http://schemas.microsoft.com/office/drawing/2014/main" id="{D8BE7499-80FA-124A-9DB2-8D8F91E1BBEF}"/>
              </a:ext>
            </a:extLst>
          </p:cNvPr>
          <p:cNvSpPr/>
          <p:nvPr/>
        </p:nvSpPr>
        <p:spPr>
          <a:xfrm>
            <a:off x="2140507" y="2681540"/>
            <a:ext cx="1606083" cy="253718"/>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a:t>TREC-2001-2005.</a:t>
            </a:r>
          </a:p>
        </p:txBody>
      </p:sp>
      <p:sp>
        <p:nvSpPr>
          <p:cNvPr id="18" name="Rounded Rectangle 17">
            <a:extLst>
              <a:ext uri="{FF2B5EF4-FFF2-40B4-BE49-F238E27FC236}">
                <a16:creationId xmlns:a16="http://schemas.microsoft.com/office/drawing/2014/main" id="{1A9EE56F-13FA-EA40-A940-A374E4579692}"/>
              </a:ext>
            </a:extLst>
          </p:cNvPr>
          <p:cNvSpPr/>
          <p:nvPr/>
        </p:nvSpPr>
        <p:spPr>
          <a:xfrm>
            <a:off x="6354320" y="2701740"/>
            <a:ext cx="686764" cy="253677"/>
          </a:xfrm>
          <a:prstGeom prst="roundRect">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err="1"/>
              <a:t>MCTest</a:t>
            </a:r>
            <a:endParaRPr lang="en-US" sz="1400" dirty="0"/>
          </a:p>
        </p:txBody>
      </p:sp>
      <p:sp>
        <p:nvSpPr>
          <p:cNvPr id="19" name="Rounded Rectangle 18">
            <a:extLst>
              <a:ext uri="{FF2B5EF4-FFF2-40B4-BE49-F238E27FC236}">
                <a16:creationId xmlns:a16="http://schemas.microsoft.com/office/drawing/2014/main" id="{5CCCA68C-7039-E343-B061-7C3290C0CB65}"/>
              </a:ext>
            </a:extLst>
          </p:cNvPr>
          <p:cNvSpPr/>
          <p:nvPr/>
        </p:nvSpPr>
        <p:spPr>
          <a:xfrm>
            <a:off x="8431751" y="2696344"/>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a:t>RACE</a:t>
            </a:r>
          </a:p>
        </p:txBody>
      </p:sp>
      <p:sp>
        <p:nvSpPr>
          <p:cNvPr id="20" name="Rounded Rectangle 19">
            <a:extLst>
              <a:ext uri="{FF2B5EF4-FFF2-40B4-BE49-F238E27FC236}">
                <a16:creationId xmlns:a16="http://schemas.microsoft.com/office/drawing/2014/main" id="{AF25CD1F-5379-F64F-81D8-6C789DFDF698}"/>
              </a:ext>
            </a:extLst>
          </p:cNvPr>
          <p:cNvSpPr/>
          <p:nvPr/>
        </p:nvSpPr>
        <p:spPr>
          <a:xfrm>
            <a:off x="8431750" y="2362406"/>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a:t>SQuAD1</a:t>
            </a:r>
          </a:p>
        </p:txBody>
      </p:sp>
      <p:sp>
        <p:nvSpPr>
          <p:cNvPr id="24" name="Rounded Rectangle 23">
            <a:extLst>
              <a:ext uri="{FF2B5EF4-FFF2-40B4-BE49-F238E27FC236}">
                <a16:creationId xmlns:a16="http://schemas.microsoft.com/office/drawing/2014/main" id="{8D30D3B2-A88B-7E4B-9551-D43CFAAF261C}"/>
              </a:ext>
            </a:extLst>
          </p:cNvPr>
          <p:cNvSpPr/>
          <p:nvPr/>
        </p:nvSpPr>
        <p:spPr>
          <a:xfrm>
            <a:off x="9183682" y="2700167"/>
            <a:ext cx="686764" cy="253677"/>
          </a:xfrm>
          <a:prstGeom prst="roundRect">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a:t>ARC</a:t>
            </a:r>
          </a:p>
        </p:txBody>
      </p:sp>
      <p:sp>
        <p:nvSpPr>
          <p:cNvPr id="25" name="Rounded Rectangle 24">
            <a:extLst>
              <a:ext uri="{FF2B5EF4-FFF2-40B4-BE49-F238E27FC236}">
                <a16:creationId xmlns:a16="http://schemas.microsoft.com/office/drawing/2014/main" id="{787E76C2-C37A-574C-B01D-DD7B3E3FF387}"/>
              </a:ext>
            </a:extLst>
          </p:cNvPr>
          <p:cNvSpPr/>
          <p:nvPr/>
        </p:nvSpPr>
        <p:spPr>
          <a:xfrm>
            <a:off x="9183682" y="2345106"/>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300" dirty="0" err="1"/>
              <a:t>SQuAD</a:t>
            </a:r>
            <a:r>
              <a:rPr lang="en-US" sz="1300" dirty="0"/>
              <a:t> 2</a:t>
            </a:r>
          </a:p>
        </p:txBody>
      </p:sp>
      <p:sp>
        <p:nvSpPr>
          <p:cNvPr id="26" name="Rounded Rectangle 25">
            <a:extLst>
              <a:ext uri="{FF2B5EF4-FFF2-40B4-BE49-F238E27FC236}">
                <a16:creationId xmlns:a16="http://schemas.microsoft.com/office/drawing/2014/main" id="{63C631BD-A711-E24B-9D5B-5F517D41E4A5}"/>
              </a:ext>
            </a:extLst>
          </p:cNvPr>
          <p:cNvSpPr/>
          <p:nvPr/>
        </p:nvSpPr>
        <p:spPr>
          <a:xfrm>
            <a:off x="9933719" y="2685602"/>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900" dirty="0" err="1"/>
              <a:t>WinoGrande</a:t>
            </a:r>
            <a:endParaRPr lang="en-US" sz="900" dirty="0"/>
          </a:p>
        </p:txBody>
      </p:sp>
      <p:sp>
        <p:nvSpPr>
          <p:cNvPr id="27" name="Rounded Rectangle 26">
            <a:extLst>
              <a:ext uri="{FF2B5EF4-FFF2-40B4-BE49-F238E27FC236}">
                <a16:creationId xmlns:a16="http://schemas.microsoft.com/office/drawing/2014/main" id="{4D6E2347-0B02-2D49-9022-593548EB0C6F}"/>
              </a:ext>
            </a:extLst>
          </p:cNvPr>
          <p:cNvSpPr/>
          <p:nvPr/>
        </p:nvSpPr>
        <p:spPr>
          <a:xfrm>
            <a:off x="9931144" y="2363512"/>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err="1"/>
              <a:t>ComQA</a:t>
            </a:r>
            <a:endParaRPr lang="en-US" sz="1400" dirty="0"/>
          </a:p>
        </p:txBody>
      </p:sp>
      <p:sp>
        <p:nvSpPr>
          <p:cNvPr id="28" name="Rounded Rectangle 27">
            <a:extLst>
              <a:ext uri="{FF2B5EF4-FFF2-40B4-BE49-F238E27FC236}">
                <a16:creationId xmlns:a16="http://schemas.microsoft.com/office/drawing/2014/main" id="{547906FD-E2CF-9C44-847C-07EBF71B52F5}"/>
              </a:ext>
            </a:extLst>
          </p:cNvPr>
          <p:cNvSpPr/>
          <p:nvPr/>
        </p:nvSpPr>
        <p:spPr>
          <a:xfrm>
            <a:off x="9931144" y="2009438"/>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a:t>DROP</a:t>
            </a:r>
          </a:p>
        </p:txBody>
      </p:sp>
      <p:sp>
        <p:nvSpPr>
          <p:cNvPr id="29" name="Rounded Rectangle 28">
            <a:extLst>
              <a:ext uri="{FF2B5EF4-FFF2-40B4-BE49-F238E27FC236}">
                <a16:creationId xmlns:a16="http://schemas.microsoft.com/office/drawing/2014/main" id="{969F314A-B541-6449-AC86-B7AB77F138CE}"/>
              </a:ext>
            </a:extLst>
          </p:cNvPr>
          <p:cNvSpPr/>
          <p:nvPr/>
        </p:nvSpPr>
        <p:spPr>
          <a:xfrm>
            <a:off x="9183682" y="2023911"/>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err="1"/>
              <a:t>NarQA</a:t>
            </a:r>
            <a:endParaRPr lang="en-US" sz="1400" dirty="0"/>
          </a:p>
        </p:txBody>
      </p:sp>
      <p:sp>
        <p:nvSpPr>
          <p:cNvPr id="31" name="Rounded Rectangle 30">
            <a:extLst>
              <a:ext uri="{FF2B5EF4-FFF2-40B4-BE49-F238E27FC236}">
                <a16:creationId xmlns:a16="http://schemas.microsoft.com/office/drawing/2014/main" id="{F6AFF80D-F7C7-EC49-BED0-795064879532}"/>
              </a:ext>
            </a:extLst>
          </p:cNvPr>
          <p:cNvSpPr/>
          <p:nvPr/>
        </p:nvSpPr>
        <p:spPr>
          <a:xfrm>
            <a:off x="9183682" y="1691234"/>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a:t>OBQA</a:t>
            </a:r>
          </a:p>
        </p:txBody>
      </p:sp>
      <p:sp>
        <p:nvSpPr>
          <p:cNvPr id="32" name="Rounded Rectangle 31">
            <a:extLst>
              <a:ext uri="{FF2B5EF4-FFF2-40B4-BE49-F238E27FC236}">
                <a16:creationId xmlns:a16="http://schemas.microsoft.com/office/drawing/2014/main" id="{79AE130E-EE41-A54D-82C6-91846CE67158}"/>
              </a:ext>
            </a:extLst>
          </p:cNvPr>
          <p:cNvSpPr/>
          <p:nvPr/>
        </p:nvSpPr>
        <p:spPr>
          <a:xfrm>
            <a:off x="9931144" y="1684067"/>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err="1"/>
              <a:t>BoolQ</a:t>
            </a:r>
            <a:endParaRPr lang="en-US" sz="1400" dirty="0"/>
          </a:p>
        </p:txBody>
      </p:sp>
      <p:sp>
        <p:nvSpPr>
          <p:cNvPr id="33" name="TextBox 32">
            <a:extLst>
              <a:ext uri="{FF2B5EF4-FFF2-40B4-BE49-F238E27FC236}">
                <a16:creationId xmlns:a16="http://schemas.microsoft.com/office/drawing/2014/main" id="{01806DB2-7EAC-A848-9E9D-86874046648C}"/>
              </a:ext>
            </a:extLst>
          </p:cNvPr>
          <p:cNvSpPr txBox="1"/>
          <p:nvPr/>
        </p:nvSpPr>
        <p:spPr>
          <a:xfrm>
            <a:off x="10749754" y="2388345"/>
            <a:ext cx="510076" cy="584775"/>
          </a:xfrm>
          <a:prstGeom prst="rect">
            <a:avLst/>
          </a:prstGeom>
          <a:noFill/>
        </p:spPr>
        <p:txBody>
          <a:bodyPr wrap="none" rtlCol="0">
            <a:spAutoFit/>
          </a:bodyPr>
          <a:lstStyle/>
          <a:p>
            <a:r>
              <a:rPr lang="en-US" sz="3200" dirty="0"/>
              <a:t>…</a:t>
            </a:r>
          </a:p>
        </p:txBody>
      </p:sp>
      <p:sp>
        <p:nvSpPr>
          <p:cNvPr id="34" name="TextBox 33">
            <a:extLst>
              <a:ext uri="{FF2B5EF4-FFF2-40B4-BE49-F238E27FC236}">
                <a16:creationId xmlns:a16="http://schemas.microsoft.com/office/drawing/2014/main" id="{62DEE78A-33E5-8545-8062-CE31E28997E3}"/>
              </a:ext>
            </a:extLst>
          </p:cNvPr>
          <p:cNvSpPr txBox="1"/>
          <p:nvPr/>
        </p:nvSpPr>
        <p:spPr>
          <a:xfrm rot="16200000">
            <a:off x="9897056" y="1219130"/>
            <a:ext cx="470000" cy="523220"/>
          </a:xfrm>
          <a:prstGeom prst="rect">
            <a:avLst/>
          </a:prstGeom>
          <a:noFill/>
        </p:spPr>
        <p:txBody>
          <a:bodyPr wrap="none" rtlCol="0">
            <a:spAutoFit/>
          </a:bodyPr>
          <a:lstStyle/>
          <a:p>
            <a:r>
              <a:rPr lang="en-US" sz="2800" dirty="0"/>
              <a:t>…</a:t>
            </a:r>
          </a:p>
        </p:txBody>
      </p:sp>
      <p:sp>
        <p:nvSpPr>
          <p:cNvPr id="23" name="Rectangle 22">
            <a:extLst>
              <a:ext uri="{FF2B5EF4-FFF2-40B4-BE49-F238E27FC236}">
                <a16:creationId xmlns:a16="http://schemas.microsoft.com/office/drawing/2014/main" id="{ACD12931-A13F-F144-8672-F0D880A25297}"/>
              </a:ext>
            </a:extLst>
          </p:cNvPr>
          <p:cNvSpPr/>
          <p:nvPr/>
        </p:nvSpPr>
        <p:spPr>
          <a:xfrm>
            <a:off x="536736" y="4114798"/>
            <a:ext cx="5272776" cy="769441"/>
          </a:xfrm>
          <a:prstGeom prst="rect">
            <a:avLst/>
          </a:prstGeom>
        </p:spPr>
        <p:txBody>
          <a:bodyPr wrap="square">
            <a:spAutoFit/>
          </a:bodyPr>
          <a:lstStyle/>
          <a:p>
            <a:r>
              <a:rPr lang="en-US" sz="2200" b="1" dirty="0"/>
              <a:t>Question:</a:t>
            </a:r>
            <a:r>
              <a:rPr lang="en-US" sz="2200" b="1" i="1" dirty="0"/>
              <a:t> </a:t>
            </a:r>
            <a:r>
              <a:rPr lang="en-US" sz="2200" i="1" dirty="0"/>
              <a:t>“What does photosynthesis produce that helps plants grow? ”</a:t>
            </a:r>
          </a:p>
        </p:txBody>
      </p:sp>
      <p:sp>
        <p:nvSpPr>
          <p:cNvPr id="30" name="Alternate Process 29">
            <a:extLst>
              <a:ext uri="{FF2B5EF4-FFF2-40B4-BE49-F238E27FC236}">
                <a16:creationId xmlns:a16="http://schemas.microsoft.com/office/drawing/2014/main" id="{4B98CFCF-7460-B845-878B-E374CF0796A1}"/>
              </a:ext>
            </a:extLst>
          </p:cNvPr>
          <p:cNvSpPr/>
          <p:nvPr/>
        </p:nvSpPr>
        <p:spPr>
          <a:xfrm>
            <a:off x="618739" y="5006440"/>
            <a:ext cx="4791462" cy="1225868"/>
          </a:xfrm>
          <a:prstGeom prst="flowChartAlternateProcess">
            <a:avLst/>
          </a:prstGeom>
          <a:solidFill>
            <a:schemeClr val="tx2">
              <a:lumMod val="20000"/>
              <a:lumOff val="80000"/>
            </a:schemeClr>
          </a:solidFill>
        </p:spPr>
        <p:style>
          <a:lnRef idx="2">
            <a:schemeClr val="accent3">
              <a:shade val="50000"/>
            </a:schemeClr>
          </a:lnRef>
          <a:fillRef idx="1">
            <a:schemeClr val="accent3"/>
          </a:fillRef>
          <a:effectRef idx="0">
            <a:schemeClr val="accent3"/>
          </a:effectRef>
          <a:fontRef idx="minor">
            <a:schemeClr val="lt1"/>
          </a:fontRef>
        </p:style>
        <p:txBody>
          <a:bodyPr wrap="square" lIns="0" tIns="0" rIns="0" bIns="0">
            <a:spAutoFit/>
          </a:bodyPr>
          <a:lstStyle/>
          <a:p>
            <a:r>
              <a:rPr lang="en-US" b="1" dirty="0">
                <a:solidFill>
                  <a:schemeClr val="tx1"/>
                </a:solidFill>
              </a:rPr>
              <a:t>Candidates:  	</a:t>
            </a:r>
            <a:r>
              <a:rPr lang="en-US" i="1" dirty="0">
                <a:solidFill>
                  <a:schemeClr val="tx1"/>
                </a:solidFill>
              </a:rPr>
              <a:t>(A) water </a:t>
            </a:r>
            <a:br>
              <a:rPr lang="en-US" i="1" dirty="0">
                <a:solidFill>
                  <a:schemeClr val="tx1"/>
                </a:solidFill>
              </a:rPr>
            </a:br>
            <a:r>
              <a:rPr lang="en-US" i="1" dirty="0">
                <a:solidFill>
                  <a:schemeClr val="tx1"/>
                </a:solidFill>
              </a:rPr>
              <a:t>	        	(B) oxygen </a:t>
            </a:r>
            <a:br>
              <a:rPr lang="en-US" i="1" dirty="0">
                <a:solidFill>
                  <a:schemeClr val="tx1"/>
                </a:solidFill>
              </a:rPr>
            </a:br>
            <a:r>
              <a:rPr lang="en-US" i="1" dirty="0">
                <a:solidFill>
                  <a:schemeClr val="tx1"/>
                </a:solidFill>
              </a:rPr>
              <a:t>	        	(C) protein </a:t>
            </a:r>
            <a:br>
              <a:rPr lang="en-US" i="1" dirty="0">
                <a:solidFill>
                  <a:schemeClr val="tx1"/>
                </a:solidFill>
              </a:rPr>
            </a:br>
            <a:r>
              <a:rPr lang="en-US" i="1" dirty="0">
                <a:solidFill>
                  <a:schemeClr val="tx1"/>
                </a:solidFill>
              </a:rPr>
              <a:t> 	        	(D) sugar </a:t>
            </a:r>
          </a:p>
        </p:txBody>
      </p:sp>
      <p:sp>
        <p:nvSpPr>
          <p:cNvPr id="35" name="Rectangle 34">
            <a:extLst>
              <a:ext uri="{FF2B5EF4-FFF2-40B4-BE49-F238E27FC236}">
                <a16:creationId xmlns:a16="http://schemas.microsoft.com/office/drawing/2014/main" id="{0478293D-CB7E-5147-8792-A80FA510B27E}"/>
              </a:ext>
            </a:extLst>
          </p:cNvPr>
          <p:cNvSpPr/>
          <p:nvPr/>
        </p:nvSpPr>
        <p:spPr>
          <a:xfrm>
            <a:off x="8306027" y="4581587"/>
            <a:ext cx="1968499" cy="461665"/>
          </a:xfrm>
          <a:prstGeom prst="rect">
            <a:avLst/>
          </a:prstGeom>
        </p:spPr>
        <p:txBody>
          <a:bodyPr wrap="square">
            <a:spAutoFit/>
          </a:bodyPr>
          <a:lstStyle/>
          <a:p>
            <a:pPr algn="ctr"/>
            <a:r>
              <a:rPr lang="en-US" sz="2400" i="1" dirty="0"/>
              <a:t>“The big kid”</a:t>
            </a:r>
          </a:p>
        </p:txBody>
      </p:sp>
      <p:sp>
        <p:nvSpPr>
          <p:cNvPr id="36" name="Chevron 35">
            <a:extLst>
              <a:ext uri="{FF2B5EF4-FFF2-40B4-BE49-F238E27FC236}">
                <a16:creationId xmlns:a16="http://schemas.microsoft.com/office/drawing/2014/main" id="{F766969C-9217-404D-BF40-E647D5FA6D16}"/>
              </a:ext>
            </a:extLst>
          </p:cNvPr>
          <p:cNvSpPr/>
          <p:nvPr/>
        </p:nvSpPr>
        <p:spPr>
          <a:xfrm>
            <a:off x="6354320" y="4616448"/>
            <a:ext cx="862090" cy="383678"/>
          </a:xfrm>
          <a:prstGeom prst="chevron">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
        <p:nvSpPr>
          <p:cNvPr id="3" name="Slide Number Placeholder 2">
            <a:extLst>
              <a:ext uri="{FF2B5EF4-FFF2-40B4-BE49-F238E27FC236}">
                <a16:creationId xmlns:a16="http://schemas.microsoft.com/office/drawing/2014/main" id="{E32C334E-38D2-624B-A4EF-C3ACB0D5BF35}"/>
              </a:ext>
            </a:extLst>
          </p:cNvPr>
          <p:cNvSpPr>
            <a:spLocks noGrp="1"/>
          </p:cNvSpPr>
          <p:nvPr>
            <p:ph type="sldNum" sz="quarter" idx="10"/>
          </p:nvPr>
        </p:nvSpPr>
        <p:spPr/>
        <p:txBody>
          <a:bodyPr/>
          <a:lstStyle/>
          <a:p>
            <a:pPr>
              <a:defRPr/>
            </a:pPr>
            <a:fld id="{0121240C-47AF-2F4D-83B3-CC3EDF50F794}" type="slidenum">
              <a:rPr lang="en-US" smtClean="0"/>
              <a:pPr>
                <a:defRPr/>
              </a:pPr>
              <a:t>6</a:t>
            </a:fld>
            <a:endParaRPr lang="en-US" dirty="0"/>
          </a:p>
        </p:txBody>
      </p:sp>
      <p:sp>
        <p:nvSpPr>
          <p:cNvPr id="37" name="Rectangle 36">
            <a:extLst>
              <a:ext uri="{FF2B5EF4-FFF2-40B4-BE49-F238E27FC236}">
                <a16:creationId xmlns:a16="http://schemas.microsoft.com/office/drawing/2014/main" id="{C18F56B2-951F-AC42-810C-90BC0AD9CB5E}"/>
              </a:ext>
            </a:extLst>
          </p:cNvPr>
          <p:cNvSpPr/>
          <p:nvPr/>
        </p:nvSpPr>
        <p:spPr>
          <a:xfrm>
            <a:off x="2761512" y="6356799"/>
            <a:ext cx="6096000" cy="369332"/>
          </a:xfrm>
          <a:prstGeom prst="rect">
            <a:avLst/>
          </a:prstGeom>
        </p:spPr>
        <p:txBody>
          <a:bodyPr>
            <a:spAutoFit/>
          </a:bodyPr>
          <a:lstStyle/>
          <a:p>
            <a:pPr marL="11113" lvl="2" algn="ctr"/>
            <a:r>
              <a:rPr lang="en-US" dirty="0">
                <a:solidFill>
                  <a:schemeClr val="bg1">
                    <a:lumMod val="50000"/>
                  </a:schemeClr>
                </a:solidFill>
              </a:rPr>
              <a:t>[Clark et al, 2018]</a:t>
            </a:r>
            <a:endParaRPr lang="en-US" dirty="0"/>
          </a:p>
        </p:txBody>
      </p:sp>
    </p:spTree>
    <p:extLst>
      <p:ext uri="{BB962C8B-B14F-4D97-AF65-F5344CB8AC3E}">
        <p14:creationId xmlns:p14="http://schemas.microsoft.com/office/powerpoint/2010/main" val="1785075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fade">
                                      <p:cBhvr>
                                        <p:cTn id="12" dur="500"/>
                                        <p:tgtEl>
                                          <p:spTgt spid="3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6"/>
                                        </p:tgtEl>
                                        <p:attrNameLst>
                                          <p:attrName>style.visibility</p:attrName>
                                        </p:attrNameLst>
                                      </p:cBhvr>
                                      <p:to>
                                        <p:strVal val="visible"/>
                                      </p:to>
                                    </p:set>
                                    <p:animEffect transition="in" filter="fade">
                                      <p:cBhvr>
                                        <p:cTn id="17" dur="500"/>
                                        <p:tgtEl>
                                          <p:spTgt spid="3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5"/>
                                        </p:tgtEl>
                                        <p:attrNameLst>
                                          <p:attrName>style.visibility</p:attrName>
                                        </p:attrNameLst>
                                      </p:cBhvr>
                                      <p:to>
                                        <p:strVal val="visible"/>
                                      </p:to>
                                    </p:set>
                                    <p:animEffect transition="in" filter="fade">
                                      <p:cBhvr>
                                        <p:cTn id="22"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30" grpId="0" animBg="1"/>
      <p:bldP spid="35" grpId="0"/>
      <p:bldP spid="3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966992-1B72-F341-B9CB-11B9C9F3A201}"/>
              </a:ext>
            </a:extLst>
          </p:cNvPr>
          <p:cNvSpPr>
            <a:spLocks noGrp="1"/>
          </p:cNvSpPr>
          <p:nvPr>
            <p:ph type="title"/>
          </p:nvPr>
        </p:nvSpPr>
        <p:spPr/>
        <p:txBody>
          <a:bodyPr/>
          <a:lstStyle/>
          <a:p>
            <a:r>
              <a:rPr lang="en-US" dirty="0"/>
              <a:t>QA Terminology</a:t>
            </a:r>
          </a:p>
        </p:txBody>
      </p:sp>
      <p:sp>
        <p:nvSpPr>
          <p:cNvPr id="3" name="Content Placeholder 2">
            <a:extLst>
              <a:ext uri="{FF2B5EF4-FFF2-40B4-BE49-F238E27FC236}">
                <a16:creationId xmlns:a16="http://schemas.microsoft.com/office/drawing/2014/main" id="{D7A50B66-97F6-1A4E-ABA1-F9761B3913D9}"/>
              </a:ext>
            </a:extLst>
          </p:cNvPr>
          <p:cNvSpPr>
            <a:spLocks noGrp="1"/>
          </p:cNvSpPr>
          <p:nvPr>
            <p:ph idx="1"/>
          </p:nvPr>
        </p:nvSpPr>
        <p:spPr/>
        <p:txBody>
          <a:bodyPr/>
          <a:lstStyle/>
          <a:p>
            <a:r>
              <a:rPr lang="en-US" b="1" dirty="0"/>
              <a:t>“Task”:</a:t>
            </a:r>
            <a:r>
              <a:rPr lang="en-US" dirty="0"/>
              <a:t> well-formed response for a well-formed question. </a:t>
            </a:r>
          </a:p>
          <a:p>
            <a:endParaRPr lang="en-US" dirty="0"/>
          </a:p>
          <a:p>
            <a:endParaRPr lang="en-US" dirty="0"/>
          </a:p>
          <a:p>
            <a:pPr marL="0" indent="0">
              <a:buNone/>
            </a:pPr>
            <a:endParaRPr lang="en-US" dirty="0"/>
          </a:p>
          <a:p>
            <a:r>
              <a:rPr lang="en-US" b="1" dirty="0"/>
              <a:t>“Format”: </a:t>
            </a:r>
            <a:r>
              <a:rPr lang="en-US" dirty="0"/>
              <a:t>QA with particular </a:t>
            </a:r>
            <a:r>
              <a:rPr lang="en-US" b="1" dirty="0">
                <a:solidFill>
                  <a:srgbClr val="255ED3"/>
                </a:solidFill>
              </a:rPr>
              <a:t>assumptions</a:t>
            </a:r>
            <a:r>
              <a:rPr lang="en-US" dirty="0"/>
              <a:t> about input/output. </a:t>
            </a:r>
          </a:p>
          <a:p>
            <a:pPr lvl="1"/>
            <a:r>
              <a:rPr lang="en-US" dirty="0"/>
              <a:t>Defined by datasets. </a:t>
            </a:r>
          </a:p>
          <a:p>
            <a:pPr lvl="1"/>
            <a:r>
              <a:rPr lang="en-US" dirty="0"/>
              <a:t>A necessity for automatic evaluation. </a:t>
            </a:r>
          </a:p>
          <a:p>
            <a:pPr lvl="1"/>
            <a:r>
              <a:rPr lang="en-US" dirty="0"/>
              <a:t>Depends on the reasoning problem, too. </a:t>
            </a:r>
          </a:p>
        </p:txBody>
      </p:sp>
      <p:grpSp>
        <p:nvGrpSpPr>
          <p:cNvPr id="13" name="Group 12">
            <a:extLst>
              <a:ext uri="{FF2B5EF4-FFF2-40B4-BE49-F238E27FC236}">
                <a16:creationId xmlns:a16="http://schemas.microsoft.com/office/drawing/2014/main" id="{7AAF8A18-8402-1C49-BD2B-43A682896A60}"/>
              </a:ext>
            </a:extLst>
          </p:cNvPr>
          <p:cNvGrpSpPr/>
          <p:nvPr/>
        </p:nvGrpSpPr>
        <p:grpSpPr>
          <a:xfrm>
            <a:off x="632319" y="2253341"/>
            <a:ext cx="11041277" cy="1301795"/>
            <a:chOff x="632319" y="2253341"/>
            <a:chExt cx="11041277" cy="1301795"/>
          </a:xfrm>
        </p:grpSpPr>
        <p:sp>
          <p:nvSpPr>
            <p:cNvPr id="5" name="Rectangle 4">
              <a:extLst>
                <a:ext uri="{FF2B5EF4-FFF2-40B4-BE49-F238E27FC236}">
                  <a16:creationId xmlns:a16="http://schemas.microsoft.com/office/drawing/2014/main" id="{7138C077-2382-4245-8861-792F6A4AD2F3}"/>
                </a:ext>
              </a:extLst>
            </p:cNvPr>
            <p:cNvSpPr/>
            <p:nvPr/>
          </p:nvSpPr>
          <p:spPr>
            <a:xfrm>
              <a:off x="632319" y="2541751"/>
              <a:ext cx="2627166" cy="646331"/>
            </a:xfrm>
            <a:prstGeom prst="rect">
              <a:avLst/>
            </a:prstGeom>
          </p:spPr>
          <p:txBody>
            <a:bodyPr wrap="square">
              <a:spAutoFit/>
            </a:bodyPr>
            <a:lstStyle/>
            <a:p>
              <a:pPr algn="ctr"/>
              <a:r>
                <a:rPr lang="en-US" b="1" dirty="0">
                  <a:solidFill>
                    <a:srgbClr val="255ED3"/>
                  </a:solidFill>
                </a:rPr>
                <a:t>Input: </a:t>
              </a:r>
              <a:br>
                <a:rPr lang="en-US" b="1" dirty="0">
                  <a:solidFill>
                    <a:srgbClr val="255ED3"/>
                  </a:solidFill>
                </a:rPr>
              </a:br>
              <a:r>
                <a:rPr lang="en-US" i="1" dirty="0">
                  <a:solidFill>
                    <a:srgbClr val="255ED3"/>
                  </a:solidFill>
                </a:rPr>
                <a:t>well-formed question </a:t>
              </a:r>
            </a:p>
          </p:txBody>
        </p:sp>
        <p:sp>
          <p:nvSpPr>
            <p:cNvPr id="8" name="Rectangle 7">
              <a:extLst>
                <a:ext uri="{FF2B5EF4-FFF2-40B4-BE49-F238E27FC236}">
                  <a16:creationId xmlns:a16="http://schemas.microsoft.com/office/drawing/2014/main" id="{4D115DBF-D3D4-634B-AADA-D10A20FA8F7F}"/>
                </a:ext>
              </a:extLst>
            </p:cNvPr>
            <p:cNvSpPr/>
            <p:nvPr/>
          </p:nvSpPr>
          <p:spPr>
            <a:xfrm>
              <a:off x="8923927" y="2561644"/>
              <a:ext cx="2749669" cy="646331"/>
            </a:xfrm>
            <a:prstGeom prst="rect">
              <a:avLst/>
            </a:prstGeom>
          </p:spPr>
          <p:txBody>
            <a:bodyPr wrap="square">
              <a:spAutoFit/>
            </a:bodyPr>
            <a:lstStyle/>
            <a:p>
              <a:pPr algn="ctr"/>
              <a:r>
                <a:rPr lang="en-US" b="1" dirty="0">
                  <a:solidFill>
                    <a:srgbClr val="255ED3"/>
                  </a:solidFill>
                </a:rPr>
                <a:t>Output: </a:t>
              </a:r>
              <a:br>
                <a:rPr lang="en-US" b="1" dirty="0">
                  <a:solidFill>
                    <a:srgbClr val="255ED3"/>
                  </a:solidFill>
                </a:rPr>
              </a:br>
              <a:r>
                <a:rPr lang="en-US" dirty="0">
                  <a:solidFill>
                    <a:srgbClr val="255ED3"/>
                  </a:solidFill>
                </a:rPr>
                <a:t>a well-formed response</a:t>
              </a:r>
              <a:endParaRPr lang="en-US" i="1" dirty="0">
                <a:solidFill>
                  <a:srgbClr val="255ED3"/>
                </a:solidFill>
              </a:endParaRPr>
            </a:p>
          </p:txBody>
        </p:sp>
        <p:sp>
          <p:nvSpPr>
            <p:cNvPr id="9" name="Chevron 8">
              <a:extLst>
                <a:ext uri="{FF2B5EF4-FFF2-40B4-BE49-F238E27FC236}">
                  <a16:creationId xmlns:a16="http://schemas.microsoft.com/office/drawing/2014/main" id="{CB365D0E-959B-5E45-8377-7DD10BD86850}"/>
                </a:ext>
              </a:extLst>
            </p:cNvPr>
            <p:cNvSpPr/>
            <p:nvPr/>
          </p:nvSpPr>
          <p:spPr>
            <a:xfrm>
              <a:off x="3800600" y="2674934"/>
              <a:ext cx="871493" cy="420816"/>
            </a:xfrm>
            <a:prstGeom prst="chevron">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
          <p:nvSpPr>
            <p:cNvPr id="10" name="Chevron 9">
              <a:extLst>
                <a:ext uri="{FF2B5EF4-FFF2-40B4-BE49-F238E27FC236}">
                  <a16:creationId xmlns:a16="http://schemas.microsoft.com/office/drawing/2014/main" id="{1077085D-DA70-024C-9860-41F5A5D3D30B}"/>
                </a:ext>
              </a:extLst>
            </p:cNvPr>
            <p:cNvSpPr/>
            <p:nvPr/>
          </p:nvSpPr>
          <p:spPr>
            <a:xfrm>
              <a:off x="7590427" y="2673078"/>
              <a:ext cx="862090" cy="383678"/>
            </a:xfrm>
            <a:prstGeom prst="chevron">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pic>
          <p:nvPicPr>
            <p:cNvPr id="12" name="Google Shape;1258;p104" descr="Related image">
              <a:extLst>
                <a:ext uri="{FF2B5EF4-FFF2-40B4-BE49-F238E27FC236}">
                  <a16:creationId xmlns:a16="http://schemas.microsoft.com/office/drawing/2014/main" id="{86AD9861-03B3-5F41-B1BC-E6900CC76387}"/>
                </a:ext>
              </a:extLst>
            </p:cNvPr>
            <p:cNvPicPr preferRelativeResize="0"/>
            <p:nvPr/>
          </p:nvPicPr>
          <p:blipFill>
            <a:blip r:embed="rId3">
              <a:alphaModFix/>
            </a:blip>
            <a:stretch>
              <a:fillRect/>
            </a:stretch>
          </p:blipFill>
          <p:spPr>
            <a:xfrm>
              <a:off x="5450053" y="2253341"/>
              <a:ext cx="1248349" cy="1301795"/>
            </a:xfrm>
            <a:prstGeom prst="rect">
              <a:avLst/>
            </a:prstGeom>
            <a:noFill/>
            <a:ln>
              <a:noFill/>
            </a:ln>
          </p:spPr>
        </p:pic>
      </p:grpSp>
      <p:graphicFrame>
        <p:nvGraphicFramePr>
          <p:cNvPr id="6" name="Table 5">
            <a:extLst>
              <a:ext uri="{FF2B5EF4-FFF2-40B4-BE49-F238E27FC236}">
                <a16:creationId xmlns:a16="http://schemas.microsoft.com/office/drawing/2014/main" id="{C0D241E1-770C-9D49-83E7-602AA8CE07AB}"/>
              </a:ext>
            </a:extLst>
          </p:cNvPr>
          <p:cNvGraphicFramePr>
            <a:graphicFrameLocks noGrp="1"/>
          </p:cNvGraphicFramePr>
          <p:nvPr>
            <p:extLst>
              <p:ext uri="{D42A27DB-BD31-4B8C-83A1-F6EECF244321}">
                <p14:modId xmlns:p14="http://schemas.microsoft.com/office/powerpoint/2010/main" val="1249398431"/>
              </p:ext>
            </p:extLst>
          </p:nvPr>
        </p:nvGraphicFramePr>
        <p:xfrm>
          <a:off x="6741946" y="4518197"/>
          <a:ext cx="4909458" cy="1849120"/>
        </p:xfrm>
        <a:graphic>
          <a:graphicData uri="http://schemas.openxmlformats.org/drawingml/2006/table">
            <a:tbl>
              <a:tblPr firstRow="1" bandRow="1">
                <a:tableStyleId>{5C22544A-7EE6-4342-B048-85BDC9FD1C3A}</a:tableStyleId>
              </a:tblPr>
              <a:tblGrid>
                <a:gridCol w="1687287">
                  <a:extLst>
                    <a:ext uri="{9D8B030D-6E8A-4147-A177-3AD203B41FA5}">
                      <a16:colId xmlns:a16="http://schemas.microsoft.com/office/drawing/2014/main" val="700180882"/>
                    </a:ext>
                  </a:extLst>
                </a:gridCol>
                <a:gridCol w="3222171">
                  <a:extLst>
                    <a:ext uri="{9D8B030D-6E8A-4147-A177-3AD203B41FA5}">
                      <a16:colId xmlns:a16="http://schemas.microsoft.com/office/drawing/2014/main" val="3561965699"/>
                    </a:ext>
                  </a:extLst>
                </a:gridCol>
              </a:tblGrid>
              <a:tr h="328506">
                <a:tc>
                  <a:txBody>
                    <a:bodyPr/>
                    <a:lstStyle/>
                    <a:p>
                      <a:pPr algn="ctr"/>
                      <a:r>
                        <a:rPr lang="en-US" dirty="0"/>
                        <a:t>Format</a:t>
                      </a:r>
                    </a:p>
                  </a:txBody>
                  <a:tcPr/>
                </a:tc>
                <a:tc>
                  <a:txBody>
                    <a:bodyPr/>
                    <a:lstStyle/>
                    <a:p>
                      <a:pPr algn="ctr"/>
                      <a:r>
                        <a:rPr lang="en-US" dirty="0"/>
                        <a:t>Example dataset</a:t>
                      </a:r>
                    </a:p>
                  </a:txBody>
                  <a:tcPr/>
                </a:tc>
                <a:extLst>
                  <a:ext uri="{0D108BD9-81ED-4DB2-BD59-A6C34878D82A}">
                    <a16:rowId xmlns:a16="http://schemas.microsoft.com/office/drawing/2014/main" val="415189186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Multiple-choice</a:t>
                      </a:r>
                    </a:p>
                  </a:txBody>
                  <a:tcPr/>
                </a:tc>
                <a:tc>
                  <a:txBody>
                    <a:bodyPr/>
                    <a:lstStyle/>
                    <a:p>
                      <a:pPr algn="ctr"/>
                      <a:r>
                        <a:rPr lang="en-US" dirty="0" err="1"/>
                        <a:t>CommonsenseQA</a:t>
                      </a:r>
                      <a:r>
                        <a:rPr lang="en-US" dirty="0"/>
                        <a:t>  </a:t>
                      </a:r>
                      <a:r>
                        <a:rPr lang="en-US" sz="1400" dirty="0">
                          <a:solidFill>
                            <a:schemeClr val="accent3">
                              <a:lumMod val="50000"/>
                            </a:schemeClr>
                          </a:solidFill>
                        </a:rPr>
                        <a:t>[Talmor et al’19]</a:t>
                      </a:r>
                    </a:p>
                  </a:txBody>
                  <a:tcPr/>
                </a:tc>
                <a:extLst>
                  <a:ext uri="{0D108BD9-81ED-4DB2-BD59-A6C34878D82A}">
                    <a16:rowId xmlns:a16="http://schemas.microsoft.com/office/drawing/2014/main" val="243833430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err="1"/>
                        <a:t>YesNo</a:t>
                      </a:r>
                      <a:endParaRPr 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err="1"/>
                        <a:t>BoolQ</a:t>
                      </a:r>
                      <a:r>
                        <a:rPr lang="en-US" dirty="0"/>
                        <a:t> </a:t>
                      </a:r>
                      <a:r>
                        <a:rPr lang="en-US" sz="1400" dirty="0">
                          <a:solidFill>
                            <a:schemeClr val="accent3">
                              <a:lumMod val="50000"/>
                            </a:schemeClr>
                          </a:solidFill>
                        </a:rPr>
                        <a:t>[Clark et al’19]</a:t>
                      </a:r>
                    </a:p>
                  </a:txBody>
                  <a:tcPr/>
                </a:tc>
                <a:extLst>
                  <a:ext uri="{0D108BD9-81ED-4DB2-BD59-A6C34878D82A}">
                    <a16:rowId xmlns:a16="http://schemas.microsoft.com/office/drawing/2014/main" val="3899748507"/>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extractive</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err="1"/>
                        <a:t>SQuAD</a:t>
                      </a:r>
                      <a:r>
                        <a:rPr lang="en-US" dirty="0"/>
                        <a:t> </a:t>
                      </a:r>
                      <a:r>
                        <a:rPr lang="en-US" sz="1400" dirty="0">
                          <a:solidFill>
                            <a:schemeClr val="accent3">
                              <a:lumMod val="50000"/>
                            </a:schemeClr>
                          </a:solidFill>
                        </a:rPr>
                        <a:t>[</a:t>
                      </a:r>
                      <a:r>
                        <a:rPr lang="en-US" sz="1400" dirty="0" err="1">
                          <a:solidFill>
                            <a:schemeClr val="accent3">
                              <a:lumMod val="50000"/>
                            </a:schemeClr>
                          </a:solidFill>
                        </a:rPr>
                        <a:t>Rajpurkar</a:t>
                      </a:r>
                      <a:r>
                        <a:rPr lang="en-US" sz="1400" dirty="0">
                          <a:solidFill>
                            <a:schemeClr val="accent3">
                              <a:lumMod val="50000"/>
                            </a:schemeClr>
                          </a:solidFill>
                        </a:rPr>
                        <a:t> et al’16]</a:t>
                      </a:r>
                    </a:p>
                  </a:txBody>
                  <a:tcPr/>
                </a:tc>
                <a:extLst>
                  <a:ext uri="{0D108BD9-81ED-4DB2-BD59-A6C34878D82A}">
                    <a16:rowId xmlns:a16="http://schemas.microsoft.com/office/drawing/2014/main" val="1670416266"/>
                  </a:ext>
                </a:extLst>
              </a:tr>
              <a:tr h="370840">
                <a:tc>
                  <a:txBody>
                    <a:bodyPr/>
                    <a:lstStyle/>
                    <a:p>
                      <a:pPr algn="ctr"/>
                      <a:r>
                        <a:rPr lang="en-US" dirty="0"/>
                        <a:t>abstractive</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err="1"/>
                        <a:t>NarrativeQA</a:t>
                      </a:r>
                      <a:r>
                        <a:rPr lang="en-US" dirty="0"/>
                        <a:t> </a:t>
                      </a:r>
                      <a:r>
                        <a:rPr lang="en-US" sz="1400" dirty="0">
                          <a:solidFill>
                            <a:schemeClr val="accent3">
                              <a:lumMod val="50000"/>
                            </a:schemeClr>
                          </a:solidFill>
                        </a:rPr>
                        <a:t>[</a:t>
                      </a:r>
                      <a:r>
                        <a:rPr lang="en-US" sz="1400" dirty="0" err="1">
                          <a:solidFill>
                            <a:schemeClr val="accent3">
                              <a:lumMod val="50000"/>
                            </a:schemeClr>
                          </a:solidFill>
                        </a:rPr>
                        <a:t>Kociský</a:t>
                      </a:r>
                      <a:r>
                        <a:rPr lang="en-US" sz="1400" dirty="0">
                          <a:solidFill>
                            <a:schemeClr val="accent3">
                              <a:lumMod val="50000"/>
                            </a:schemeClr>
                          </a:solidFill>
                        </a:rPr>
                        <a:t> et al’18]</a:t>
                      </a:r>
                    </a:p>
                  </a:txBody>
                  <a:tcPr/>
                </a:tc>
                <a:extLst>
                  <a:ext uri="{0D108BD9-81ED-4DB2-BD59-A6C34878D82A}">
                    <a16:rowId xmlns:a16="http://schemas.microsoft.com/office/drawing/2014/main" val="1493700017"/>
                  </a:ext>
                </a:extLst>
              </a:tr>
            </a:tbl>
          </a:graphicData>
        </a:graphic>
      </p:graphicFrame>
      <p:sp>
        <p:nvSpPr>
          <p:cNvPr id="14" name="Slide Number Placeholder 13">
            <a:extLst>
              <a:ext uri="{FF2B5EF4-FFF2-40B4-BE49-F238E27FC236}">
                <a16:creationId xmlns:a16="http://schemas.microsoft.com/office/drawing/2014/main" id="{AAAB343A-109E-3F4B-AF7A-35314D78FF5C}"/>
              </a:ext>
            </a:extLst>
          </p:cNvPr>
          <p:cNvSpPr>
            <a:spLocks noGrp="1"/>
          </p:cNvSpPr>
          <p:nvPr>
            <p:ph type="sldNum" sz="quarter" idx="10"/>
          </p:nvPr>
        </p:nvSpPr>
        <p:spPr/>
        <p:txBody>
          <a:bodyPr/>
          <a:lstStyle/>
          <a:p>
            <a:pPr>
              <a:defRPr/>
            </a:pPr>
            <a:fld id="{0121240C-47AF-2F4D-83B3-CC3EDF50F794}" type="slidenum">
              <a:rPr lang="en-US" smtClean="0"/>
              <a:pPr>
                <a:defRPr/>
              </a:pPr>
              <a:t>7</a:t>
            </a:fld>
            <a:endParaRPr lang="en-US" dirty="0"/>
          </a:p>
        </p:txBody>
      </p:sp>
    </p:spTree>
    <p:extLst>
      <p:ext uri="{BB962C8B-B14F-4D97-AF65-F5344CB8AC3E}">
        <p14:creationId xmlns:p14="http://schemas.microsoft.com/office/powerpoint/2010/main" val="646488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Effect transition="in" filter="fade">
                                      <p:cBhvr>
                                        <p:cTn id="15" dur="500"/>
                                        <p:tgtEl>
                                          <p:spTgt spid="3">
                                            <p:txEl>
                                              <p:pRg st="4" end="4"/>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Effect transition="in" filter="fade">
                                      <p:cBhvr>
                                        <p:cTn id="25" dur="500"/>
                                        <p:tgtEl>
                                          <p:spTgt spid="3">
                                            <p:txEl>
                                              <p:pRg st="5" end="5"/>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3">
                                            <p:txEl>
                                              <p:pRg st="6" end="6"/>
                                            </p:txEl>
                                          </p:spTgt>
                                        </p:tgtEl>
                                        <p:attrNameLst>
                                          <p:attrName>style.visibility</p:attrName>
                                        </p:attrNameLst>
                                      </p:cBhvr>
                                      <p:to>
                                        <p:strVal val="visible"/>
                                      </p:to>
                                    </p:set>
                                    <p:animEffect transition="in" filter="fade">
                                      <p:cBhvr>
                                        <p:cTn id="28" dur="500"/>
                                        <p:tgtEl>
                                          <p:spTgt spid="3">
                                            <p:txEl>
                                              <p:pRg st="6" end="6"/>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animEffect transition="in" filter="fade">
                                      <p:cBhvr>
                                        <p:cTn id="31"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4907FA-4987-6D4F-9CC0-BCAF41943D39}"/>
              </a:ext>
            </a:extLst>
          </p:cNvPr>
          <p:cNvSpPr>
            <a:spLocks noGrp="1"/>
          </p:cNvSpPr>
          <p:nvPr>
            <p:ph type="title"/>
          </p:nvPr>
        </p:nvSpPr>
        <p:spPr/>
        <p:txBody>
          <a:bodyPr/>
          <a:lstStyle/>
          <a:p>
            <a:r>
              <a:rPr lang="en-US" dirty="0"/>
              <a:t>Our progress in QA: the good</a:t>
            </a:r>
          </a:p>
        </p:txBody>
      </p:sp>
      <p:sp>
        <p:nvSpPr>
          <p:cNvPr id="3" name="Content Placeholder 2">
            <a:extLst>
              <a:ext uri="{FF2B5EF4-FFF2-40B4-BE49-F238E27FC236}">
                <a16:creationId xmlns:a16="http://schemas.microsoft.com/office/drawing/2014/main" id="{6211E1F6-7ECE-3D49-A469-EBFD557FCD4F}"/>
              </a:ext>
            </a:extLst>
          </p:cNvPr>
          <p:cNvSpPr>
            <a:spLocks noGrp="1"/>
          </p:cNvSpPr>
          <p:nvPr>
            <p:ph idx="1"/>
          </p:nvPr>
        </p:nvSpPr>
        <p:spPr>
          <a:xfrm>
            <a:off x="838200" y="1680193"/>
            <a:ext cx="10515600" cy="4351338"/>
          </a:xfrm>
        </p:spPr>
        <p:txBody>
          <a:bodyPr/>
          <a:lstStyle/>
          <a:p>
            <a:r>
              <a:rPr lang="en-US" dirty="0"/>
              <a:t>More general language representations. </a:t>
            </a:r>
          </a:p>
        </p:txBody>
      </p:sp>
      <p:sp>
        <p:nvSpPr>
          <p:cNvPr id="5" name="Rounded Rectangle 4">
            <a:extLst>
              <a:ext uri="{FF2B5EF4-FFF2-40B4-BE49-F238E27FC236}">
                <a16:creationId xmlns:a16="http://schemas.microsoft.com/office/drawing/2014/main" id="{E4D26EC0-DA85-4041-8097-1B043ABE235C}"/>
              </a:ext>
            </a:extLst>
          </p:cNvPr>
          <p:cNvSpPr/>
          <p:nvPr/>
        </p:nvSpPr>
        <p:spPr>
          <a:xfrm>
            <a:off x="1549327" y="2570487"/>
            <a:ext cx="2936441" cy="3114488"/>
          </a:xfrm>
          <a:prstGeom prst="roundRect">
            <a:avLst/>
          </a:prstGeom>
          <a:solidFill>
            <a:srgbClr val="FFFE1A">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5" name="Group 34">
            <a:extLst>
              <a:ext uri="{FF2B5EF4-FFF2-40B4-BE49-F238E27FC236}">
                <a16:creationId xmlns:a16="http://schemas.microsoft.com/office/drawing/2014/main" id="{45E4E245-B25C-2B42-A9D7-D06380FB751A}"/>
              </a:ext>
            </a:extLst>
          </p:cNvPr>
          <p:cNvGrpSpPr/>
          <p:nvPr/>
        </p:nvGrpSpPr>
        <p:grpSpPr>
          <a:xfrm>
            <a:off x="1219475" y="3360782"/>
            <a:ext cx="308034" cy="1462135"/>
            <a:chOff x="959667" y="3388037"/>
            <a:chExt cx="464019" cy="1462135"/>
          </a:xfrm>
        </p:grpSpPr>
        <p:cxnSp>
          <p:nvCxnSpPr>
            <p:cNvPr id="11" name="Straight Arrow Connector 10">
              <a:extLst>
                <a:ext uri="{FF2B5EF4-FFF2-40B4-BE49-F238E27FC236}">
                  <a16:creationId xmlns:a16="http://schemas.microsoft.com/office/drawing/2014/main" id="{B5E46DC9-D53D-774F-B9D4-FCFFB37A5987}"/>
                </a:ext>
              </a:extLst>
            </p:cNvPr>
            <p:cNvCxnSpPr>
              <a:cxnSpLocks/>
            </p:cNvCxnSpPr>
            <p:nvPr/>
          </p:nvCxnSpPr>
          <p:spPr>
            <a:xfrm>
              <a:off x="959667" y="3388037"/>
              <a:ext cx="46401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2" name="Straight Arrow Connector 11">
              <a:extLst>
                <a:ext uri="{FF2B5EF4-FFF2-40B4-BE49-F238E27FC236}">
                  <a16:creationId xmlns:a16="http://schemas.microsoft.com/office/drawing/2014/main" id="{7EED3F44-45A9-804F-8659-33BC6F8B2198}"/>
                </a:ext>
              </a:extLst>
            </p:cNvPr>
            <p:cNvCxnSpPr>
              <a:cxnSpLocks/>
            </p:cNvCxnSpPr>
            <p:nvPr/>
          </p:nvCxnSpPr>
          <p:spPr>
            <a:xfrm>
              <a:off x="959667" y="3893522"/>
              <a:ext cx="46401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a16="http://schemas.microsoft.com/office/drawing/2014/main" id="{505BFFB9-8C3B-154C-A1AB-E53895C4FB20}"/>
                </a:ext>
              </a:extLst>
            </p:cNvPr>
            <p:cNvCxnSpPr>
              <a:cxnSpLocks/>
            </p:cNvCxnSpPr>
            <p:nvPr/>
          </p:nvCxnSpPr>
          <p:spPr>
            <a:xfrm>
              <a:off x="959667" y="4371847"/>
              <a:ext cx="46401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4" name="Straight Arrow Connector 13">
              <a:extLst>
                <a:ext uri="{FF2B5EF4-FFF2-40B4-BE49-F238E27FC236}">
                  <a16:creationId xmlns:a16="http://schemas.microsoft.com/office/drawing/2014/main" id="{F5F748BF-82F6-5D44-BA11-0EEA02E24D0A}"/>
                </a:ext>
              </a:extLst>
            </p:cNvPr>
            <p:cNvCxnSpPr>
              <a:cxnSpLocks/>
            </p:cNvCxnSpPr>
            <p:nvPr/>
          </p:nvCxnSpPr>
          <p:spPr>
            <a:xfrm>
              <a:off x="959667" y="4850172"/>
              <a:ext cx="46401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pic>
        <p:nvPicPr>
          <p:cNvPr id="25" name="Picture 24">
            <a:extLst>
              <a:ext uri="{FF2B5EF4-FFF2-40B4-BE49-F238E27FC236}">
                <a16:creationId xmlns:a16="http://schemas.microsoft.com/office/drawing/2014/main" id="{CF1B6ACA-0369-8843-A9C4-CD9F4F42B3ED}"/>
              </a:ext>
            </a:extLst>
          </p:cNvPr>
          <p:cNvPicPr>
            <a:picLocks noChangeAspect="1"/>
          </p:cNvPicPr>
          <p:nvPr/>
        </p:nvPicPr>
        <p:blipFill>
          <a:blip r:embed="rId3"/>
          <a:stretch>
            <a:fillRect/>
          </a:stretch>
        </p:blipFill>
        <p:spPr>
          <a:xfrm>
            <a:off x="1836113" y="3140811"/>
            <a:ext cx="2319802" cy="2009741"/>
          </a:xfrm>
          <a:prstGeom prst="rect">
            <a:avLst/>
          </a:prstGeom>
        </p:spPr>
      </p:pic>
      <p:sp>
        <p:nvSpPr>
          <p:cNvPr id="26" name="Rounded Rectangle 25">
            <a:extLst>
              <a:ext uri="{FF2B5EF4-FFF2-40B4-BE49-F238E27FC236}">
                <a16:creationId xmlns:a16="http://schemas.microsoft.com/office/drawing/2014/main" id="{B6D8454B-86FF-DD48-B9ED-52BEBFD80607}"/>
              </a:ext>
            </a:extLst>
          </p:cNvPr>
          <p:cNvSpPr/>
          <p:nvPr/>
        </p:nvSpPr>
        <p:spPr>
          <a:xfrm>
            <a:off x="402908" y="3140811"/>
            <a:ext cx="805546" cy="1827679"/>
          </a:xfrm>
          <a:prstGeom prst="roundRect">
            <a:avLst/>
          </a:prstGeom>
          <a:solidFill>
            <a:schemeClr val="tx2">
              <a:lumMod val="20000"/>
              <a:lumOff val="80000"/>
              <a:alpha val="50196"/>
            </a:schemeClr>
          </a:solidFill>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dirty="0">
                <a:solidFill>
                  <a:schemeClr val="tx1"/>
                </a:solidFill>
              </a:rPr>
              <a:t>Input</a:t>
            </a:r>
          </a:p>
        </p:txBody>
      </p:sp>
      <p:sp>
        <p:nvSpPr>
          <p:cNvPr id="28" name="Rounded Rectangle 27">
            <a:extLst>
              <a:ext uri="{FF2B5EF4-FFF2-40B4-BE49-F238E27FC236}">
                <a16:creationId xmlns:a16="http://schemas.microsoft.com/office/drawing/2014/main" id="{DAB96099-246F-9C44-8E27-05796A8B7A9F}"/>
              </a:ext>
            </a:extLst>
          </p:cNvPr>
          <p:cNvSpPr/>
          <p:nvPr/>
        </p:nvSpPr>
        <p:spPr>
          <a:xfrm>
            <a:off x="4823598" y="3172143"/>
            <a:ext cx="805546" cy="1827679"/>
          </a:xfrm>
          <a:prstGeom prst="roundRect">
            <a:avLst/>
          </a:prstGeom>
          <a:solidFill>
            <a:schemeClr val="tx2">
              <a:lumMod val="20000"/>
              <a:lumOff val="80000"/>
              <a:alpha val="50196"/>
            </a:schemeClr>
          </a:solidFill>
        </p:spPr>
        <p:style>
          <a:lnRef idx="2">
            <a:schemeClr val="accent1">
              <a:shade val="50000"/>
            </a:schemeClr>
          </a:lnRef>
          <a:fillRef idx="1">
            <a:schemeClr val="accent1"/>
          </a:fillRef>
          <a:effectRef idx="0">
            <a:schemeClr val="accent1"/>
          </a:effectRef>
          <a:fontRef idx="minor">
            <a:schemeClr val="lt1"/>
          </a:fontRef>
        </p:style>
        <p:txBody>
          <a:bodyPr vert="horz" lIns="0" rIns="0" rtlCol="0" anchor="ctr"/>
          <a:lstStyle/>
          <a:p>
            <a:pPr algn="ctr"/>
            <a:r>
              <a:rPr lang="en-US" sz="1400" dirty="0">
                <a:solidFill>
                  <a:schemeClr val="tx1"/>
                </a:solidFill>
              </a:rPr>
              <a:t>Task-specific layer</a:t>
            </a:r>
          </a:p>
        </p:txBody>
      </p:sp>
      <p:pic>
        <p:nvPicPr>
          <p:cNvPr id="30" name="Picture 29" descr="A picture containing screenshot&#10;&#10;Description automatically generated">
            <a:extLst>
              <a:ext uri="{FF2B5EF4-FFF2-40B4-BE49-F238E27FC236}">
                <a16:creationId xmlns:a16="http://schemas.microsoft.com/office/drawing/2014/main" id="{757B381B-72D5-B949-BB3F-3F9C3F994B7D}"/>
              </a:ext>
            </a:extLst>
          </p:cNvPr>
          <p:cNvPicPr>
            <a:picLocks noChangeAspect="1"/>
          </p:cNvPicPr>
          <p:nvPr/>
        </p:nvPicPr>
        <p:blipFill>
          <a:blip r:embed="rId4"/>
          <a:stretch>
            <a:fillRect/>
          </a:stretch>
        </p:blipFill>
        <p:spPr>
          <a:xfrm>
            <a:off x="6054062" y="2656373"/>
            <a:ext cx="6010016" cy="3145360"/>
          </a:xfrm>
          <a:prstGeom prst="rect">
            <a:avLst/>
          </a:prstGeom>
        </p:spPr>
      </p:pic>
      <p:grpSp>
        <p:nvGrpSpPr>
          <p:cNvPr id="36" name="Group 35">
            <a:extLst>
              <a:ext uri="{FF2B5EF4-FFF2-40B4-BE49-F238E27FC236}">
                <a16:creationId xmlns:a16="http://schemas.microsoft.com/office/drawing/2014/main" id="{4CD7C2D4-9D0C-4B43-8DC9-3F0A3826F828}"/>
              </a:ext>
            </a:extLst>
          </p:cNvPr>
          <p:cNvGrpSpPr/>
          <p:nvPr/>
        </p:nvGrpSpPr>
        <p:grpSpPr>
          <a:xfrm>
            <a:off x="4483660" y="3354914"/>
            <a:ext cx="308034" cy="1462135"/>
            <a:chOff x="959667" y="3388037"/>
            <a:chExt cx="464019" cy="1462135"/>
          </a:xfrm>
        </p:grpSpPr>
        <p:cxnSp>
          <p:nvCxnSpPr>
            <p:cNvPr id="37" name="Straight Arrow Connector 36">
              <a:extLst>
                <a:ext uri="{FF2B5EF4-FFF2-40B4-BE49-F238E27FC236}">
                  <a16:creationId xmlns:a16="http://schemas.microsoft.com/office/drawing/2014/main" id="{D3AB8D89-94A0-454D-B757-C76740AA72B7}"/>
                </a:ext>
              </a:extLst>
            </p:cNvPr>
            <p:cNvCxnSpPr>
              <a:cxnSpLocks/>
            </p:cNvCxnSpPr>
            <p:nvPr/>
          </p:nvCxnSpPr>
          <p:spPr>
            <a:xfrm>
              <a:off x="959667" y="3388037"/>
              <a:ext cx="46401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8" name="Straight Arrow Connector 37">
              <a:extLst>
                <a:ext uri="{FF2B5EF4-FFF2-40B4-BE49-F238E27FC236}">
                  <a16:creationId xmlns:a16="http://schemas.microsoft.com/office/drawing/2014/main" id="{BDB45066-5808-7744-9CF3-B73FABD401F5}"/>
                </a:ext>
              </a:extLst>
            </p:cNvPr>
            <p:cNvCxnSpPr>
              <a:cxnSpLocks/>
            </p:cNvCxnSpPr>
            <p:nvPr/>
          </p:nvCxnSpPr>
          <p:spPr>
            <a:xfrm>
              <a:off x="959667" y="3893522"/>
              <a:ext cx="46401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9" name="Straight Arrow Connector 38">
              <a:extLst>
                <a:ext uri="{FF2B5EF4-FFF2-40B4-BE49-F238E27FC236}">
                  <a16:creationId xmlns:a16="http://schemas.microsoft.com/office/drawing/2014/main" id="{C062AA6A-40E3-904E-B00C-0B70CE77E73B}"/>
                </a:ext>
              </a:extLst>
            </p:cNvPr>
            <p:cNvCxnSpPr>
              <a:cxnSpLocks/>
            </p:cNvCxnSpPr>
            <p:nvPr/>
          </p:nvCxnSpPr>
          <p:spPr>
            <a:xfrm>
              <a:off x="959667" y="4371847"/>
              <a:ext cx="46401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0" name="Straight Arrow Connector 39">
              <a:extLst>
                <a:ext uri="{FF2B5EF4-FFF2-40B4-BE49-F238E27FC236}">
                  <a16:creationId xmlns:a16="http://schemas.microsoft.com/office/drawing/2014/main" id="{36126234-1808-B343-A69F-B84048E9EC96}"/>
                </a:ext>
              </a:extLst>
            </p:cNvPr>
            <p:cNvCxnSpPr>
              <a:cxnSpLocks/>
            </p:cNvCxnSpPr>
            <p:nvPr/>
          </p:nvCxnSpPr>
          <p:spPr>
            <a:xfrm>
              <a:off x="959667" y="4850172"/>
              <a:ext cx="46401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
        <p:nvSpPr>
          <p:cNvPr id="42" name="Rectangle 41">
            <a:extLst>
              <a:ext uri="{FF2B5EF4-FFF2-40B4-BE49-F238E27FC236}">
                <a16:creationId xmlns:a16="http://schemas.microsoft.com/office/drawing/2014/main" id="{1A3B7C21-CEAF-5F40-8B55-4BED4C13D27A}"/>
              </a:ext>
            </a:extLst>
          </p:cNvPr>
          <p:cNvSpPr/>
          <p:nvPr/>
        </p:nvSpPr>
        <p:spPr>
          <a:xfrm>
            <a:off x="6669650" y="2461270"/>
            <a:ext cx="3995325" cy="369332"/>
          </a:xfrm>
          <a:prstGeom prst="rect">
            <a:avLst/>
          </a:prstGeom>
        </p:spPr>
        <p:txBody>
          <a:bodyPr wrap="none">
            <a:spAutoFit/>
          </a:bodyPr>
          <a:lstStyle/>
          <a:p>
            <a:pPr lvl="2"/>
            <a:r>
              <a:rPr lang="en-US" dirty="0">
                <a:solidFill>
                  <a:schemeClr val="bg1">
                    <a:lumMod val="50000"/>
                  </a:schemeClr>
                </a:solidFill>
              </a:rPr>
              <a:t>[</a:t>
            </a:r>
            <a:r>
              <a:rPr lang="en-US" dirty="0" err="1">
                <a:solidFill>
                  <a:schemeClr val="bg1">
                    <a:lumMod val="50000"/>
                  </a:schemeClr>
                </a:solidFill>
              </a:rPr>
              <a:t>Harabagiu</a:t>
            </a:r>
            <a:r>
              <a:rPr lang="en-US" dirty="0">
                <a:solidFill>
                  <a:schemeClr val="bg1">
                    <a:lumMod val="50000"/>
                  </a:schemeClr>
                </a:solidFill>
              </a:rPr>
              <a:t> et al, 2000; others]</a:t>
            </a:r>
            <a:endParaRPr lang="en-US" dirty="0"/>
          </a:p>
        </p:txBody>
      </p:sp>
      <p:sp>
        <p:nvSpPr>
          <p:cNvPr id="43" name="Rectangle 42">
            <a:extLst>
              <a:ext uri="{FF2B5EF4-FFF2-40B4-BE49-F238E27FC236}">
                <a16:creationId xmlns:a16="http://schemas.microsoft.com/office/drawing/2014/main" id="{E7678346-4D35-B546-800B-7CA81170A45D}"/>
              </a:ext>
            </a:extLst>
          </p:cNvPr>
          <p:cNvSpPr/>
          <p:nvPr/>
        </p:nvSpPr>
        <p:spPr>
          <a:xfrm>
            <a:off x="462531" y="5877934"/>
            <a:ext cx="4196918" cy="369332"/>
          </a:xfrm>
          <a:prstGeom prst="rect">
            <a:avLst/>
          </a:prstGeom>
        </p:spPr>
        <p:txBody>
          <a:bodyPr wrap="none">
            <a:spAutoFit/>
          </a:bodyPr>
          <a:lstStyle/>
          <a:p>
            <a:pPr lvl="2"/>
            <a:r>
              <a:rPr lang="en-US" dirty="0">
                <a:solidFill>
                  <a:schemeClr val="bg1">
                    <a:lumMod val="50000"/>
                  </a:schemeClr>
                </a:solidFill>
              </a:rPr>
              <a:t>[Peters et al; Devlin et al; others]</a:t>
            </a:r>
            <a:endParaRPr lang="en-US" dirty="0"/>
          </a:p>
        </p:txBody>
      </p:sp>
      <p:sp>
        <p:nvSpPr>
          <p:cNvPr id="4" name="Slide Number Placeholder 3">
            <a:extLst>
              <a:ext uri="{FF2B5EF4-FFF2-40B4-BE49-F238E27FC236}">
                <a16:creationId xmlns:a16="http://schemas.microsoft.com/office/drawing/2014/main" id="{ED1A4BF4-B9E9-9045-8637-ADB91CC783D0}"/>
              </a:ext>
            </a:extLst>
          </p:cNvPr>
          <p:cNvSpPr>
            <a:spLocks noGrp="1"/>
          </p:cNvSpPr>
          <p:nvPr>
            <p:ph type="sldNum" sz="quarter" idx="10"/>
          </p:nvPr>
        </p:nvSpPr>
        <p:spPr/>
        <p:txBody>
          <a:bodyPr/>
          <a:lstStyle/>
          <a:p>
            <a:pPr>
              <a:defRPr/>
            </a:pPr>
            <a:fld id="{0121240C-47AF-2F4D-83B3-CC3EDF50F794}" type="slidenum">
              <a:rPr lang="en-US" smtClean="0"/>
              <a:pPr>
                <a:defRPr/>
              </a:pPr>
              <a:t>8</a:t>
            </a:fld>
            <a:endParaRPr lang="en-US" dirty="0"/>
          </a:p>
        </p:txBody>
      </p:sp>
    </p:spTree>
    <p:extLst>
      <p:ext uri="{BB962C8B-B14F-4D97-AF65-F5344CB8AC3E}">
        <p14:creationId xmlns:p14="http://schemas.microsoft.com/office/powerpoint/2010/main" val="4176963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par>
                                <p:cTn id="8" presetID="10" presetClass="entr" presetSubtype="0" fill="hold"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fade">
                                      <p:cBhvr>
                                        <p:cTn id="10" dur="500"/>
                                        <p:tgtEl>
                                          <p:spTgt spid="3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ntr" presetSubtype="0" fill="hold" nodeType="withEffect">
                                  <p:stCondLst>
                                    <p:cond delay="0"/>
                                  </p:stCondLst>
                                  <p:childTnLst>
                                    <p:set>
                                      <p:cBhvr>
                                        <p:cTn id="17" dur="1" fill="hold">
                                          <p:stCondLst>
                                            <p:cond delay="0"/>
                                          </p:stCondLst>
                                        </p:cTn>
                                        <p:tgtEl>
                                          <p:spTgt spid="35"/>
                                        </p:tgtEl>
                                        <p:attrNameLst>
                                          <p:attrName>style.visibility</p:attrName>
                                        </p:attrNameLst>
                                      </p:cBhvr>
                                      <p:to>
                                        <p:strVal val="visible"/>
                                      </p:to>
                                    </p:set>
                                    <p:animEffect transition="in" filter="fade">
                                      <p:cBhvr>
                                        <p:cTn id="18" dur="500"/>
                                        <p:tgtEl>
                                          <p:spTgt spid="35"/>
                                        </p:tgtEl>
                                      </p:cBhvr>
                                    </p:animEffect>
                                  </p:childTnLst>
                                </p:cTn>
                              </p:par>
                              <p:par>
                                <p:cTn id="19" presetID="10" presetClass="entr" presetSubtype="0" fill="hold" nodeType="withEffect">
                                  <p:stCondLst>
                                    <p:cond delay="0"/>
                                  </p:stCondLst>
                                  <p:childTnLst>
                                    <p:set>
                                      <p:cBhvr>
                                        <p:cTn id="20" dur="1" fill="hold">
                                          <p:stCondLst>
                                            <p:cond delay="0"/>
                                          </p:stCondLst>
                                        </p:cTn>
                                        <p:tgtEl>
                                          <p:spTgt spid="25"/>
                                        </p:tgtEl>
                                        <p:attrNameLst>
                                          <p:attrName>style.visibility</p:attrName>
                                        </p:attrNameLst>
                                      </p:cBhvr>
                                      <p:to>
                                        <p:strVal val="visible"/>
                                      </p:to>
                                    </p:set>
                                    <p:animEffect transition="in" filter="fade">
                                      <p:cBhvr>
                                        <p:cTn id="21" dur="500"/>
                                        <p:tgtEl>
                                          <p:spTgt spid="2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6"/>
                                        </p:tgtEl>
                                        <p:attrNameLst>
                                          <p:attrName>style.visibility</p:attrName>
                                        </p:attrNameLst>
                                      </p:cBhvr>
                                      <p:to>
                                        <p:strVal val="visible"/>
                                      </p:to>
                                    </p:set>
                                    <p:animEffect transition="in" filter="fade">
                                      <p:cBhvr>
                                        <p:cTn id="24" dur="500"/>
                                        <p:tgtEl>
                                          <p:spTgt spid="26"/>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8"/>
                                        </p:tgtEl>
                                        <p:attrNameLst>
                                          <p:attrName>style.visibility</p:attrName>
                                        </p:attrNameLst>
                                      </p:cBhvr>
                                      <p:to>
                                        <p:strVal val="visible"/>
                                      </p:to>
                                    </p:set>
                                    <p:animEffect transition="in" filter="fade">
                                      <p:cBhvr>
                                        <p:cTn id="27" dur="500"/>
                                        <p:tgtEl>
                                          <p:spTgt spid="28"/>
                                        </p:tgtEl>
                                      </p:cBhvr>
                                    </p:animEffect>
                                  </p:childTnLst>
                                </p:cTn>
                              </p:par>
                              <p:par>
                                <p:cTn id="28" presetID="10" presetClass="entr" presetSubtype="0" fill="hold" nodeType="withEffect">
                                  <p:stCondLst>
                                    <p:cond delay="0"/>
                                  </p:stCondLst>
                                  <p:childTnLst>
                                    <p:set>
                                      <p:cBhvr>
                                        <p:cTn id="29" dur="1" fill="hold">
                                          <p:stCondLst>
                                            <p:cond delay="0"/>
                                          </p:stCondLst>
                                        </p:cTn>
                                        <p:tgtEl>
                                          <p:spTgt spid="36"/>
                                        </p:tgtEl>
                                        <p:attrNameLst>
                                          <p:attrName>style.visibility</p:attrName>
                                        </p:attrNameLst>
                                      </p:cBhvr>
                                      <p:to>
                                        <p:strVal val="visible"/>
                                      </p:to>
                                    </p:set>
                                    <p:animEffect transition="in" filter="fade">
                                      <p:cBhvr>
                                        <p:cTn id="30" dur="500"/>
                                        <p:tgtEl>
                                          <p:spTgt spid="36"/>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43"/>
                                        </p:tgtEl>
                                        <p:attrNameLst>
                                          <p:attrName>style.visibility</p:attrName>
                                        </p:attrNameLst>
                                      </p:cBhvr>
                                      <p:to>
                                        <p:strVal val="visible"/>
                                      </p:to>
                                    </p:set>
                                    <p:animEffect transition="in" filter="fade">
                                      <p:cBhvr>
                                        <p:cTn id="33"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6" grpId="0" animBg="1"/>
      <p:bldP spid="28" grpId="0" animBg="1"/>
      <p:bldP spid="42" grpId="0"/>
      <p:bldP spid="4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4907FA-4987-6D4F-9CC0-BCAF41943D39}"/>
              </a:ext>
            </a:extLst>
          </p:cNvPr>
          <p:cNvSpPr>
            <a:spLocks noGrp="1"/>
          </p:cNvSpPr>
          <p:nvPr>
            <p:ph type="title"/>
          </p:nvPr>
        </p:nvSpPr>
        <p:spPr/>
        <p:txBody>
          <a:bodyPr/>
          <a:lstStyle/>
          <a:p>
            <a:r>
              <a:rPr lang="en-US" dirty="0"/>
              <a:t>Our progress in QA: the bad</a:t>
            </a:r>
          </a:p>
        </p:txBody>
      </p:sp>
      <p:sp>
        <p:nvSpPr>
          <p:cNvPr id="4" name="Rounded Rectangle 3">
            <a:extLst>
              <a:ext uri="{FF2B5EF4-FFF2-40B4-BE49-F238E27FC236}">
                <a16:creationId xmlns:a16="http://schemas.microsoft.com/office/drawing/2014/main" id="{29923198-89B8-E045-9A02-6BE30F5490AC}"/>
              </a:ext>
            </a:extLst>
          </p:cNvPr>
          <p:cNvSpPr/>
          <p:nvPr/>
        </p:nvSpPr>
        <p:spPr>
          <a:xfrm>
            <a:off x="1557843" y="2563102"/>
            <a:ext cx="2936441" cy="3114488"/>
          </a:xfrm>
          <a:prstGeom prst="roundRect">
            <a:avLst/>
          </a:prstGeom>
          <a:solidFill>
            <a:srgbClr val="FFFE1A">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4">
            <a:extLst>
              <a:ext uri="{FF2B5EF4-FFF2-40B4-BE49-F238E27FC236}">
                <a16:creationId xmlns:a16="http://schemas.microsoft.com/office/drawing/2014/main" id="{966CB49E-D374-4D4B-B7B8-A5792BF024D9}"/>
              </a:ext>
            </a:extLst>
          </p:cNvPr>
          <p:cNvGrpSpPr/>
          <p:nvPr/>
        </p:nvGrpSpPr>
        <p:grpSpPr>
          <a:xfrm>
            <a:off x="1227991" y="3353397"/>
            <a:ext cx="308034" cy="1462135"/>
            <a:chOff x="959667" y="3388037"/>
            <a:chExt cx="464019" cy="1462135"/>
          </a:xfrm>
        </p:grpSpPr>
        <p:cxnSp>
          <p:nvCxnSpPr>
            <p:cNvPr id="6" name="Straight Arrow Connector 5">
              <a:extLst>
                <a:ext uri="{FF2B5EF4-FFF2-40B4-BE49-F238E27FC236}">
                  <a16:creationId xmlns:a16="http://schemas.microsoft.com/office/drawing/2014/main" id="{6FD96F91-8AE8-624E-A6C8-B32A1AD4FFE5}"/>
                </a:ext>
              </a:extLst>
            </p:cNvPr>
            <p:cNvCxnSpPr>
              <a:cxnSpLocks/>
            </p:cNvCxnSpPr>
            <p:nvPr/>
          </p:nvCxnSpPr>
          <p:spPr>
            <a:xfrm>
              <a:off x="959667" y="3388037"/>
              <a:ext cx="46401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 name="Straight Arrow Connector 6">
              <a:extLst>
                <a:ext uri="{FF2B5EF4-FFF2-40B4-BE49-F238E27FC236}">
                  <a16:creationId xmlns:a16="http://schemas.microsoft.com/office/drawing/2014/main" id="{965EDB6E-AB3D-F248-8FA4-4BEAC4FCA758}"/>
                </a:ext>
              </a:extLst>
            </p:cNvPr>
            <p:cNvCxnSpPr>
              <a:cxnSpLocks/>
            </p:cNvCxnSpPr>
            <p:nvPr/>
          </p:nvCxnSpPr>
          <p:spPr>
            <a:xfrm>
              <a:off x="959667" y="3893522"/>
              <a:ext cx="46401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 name="Straight Arrow Connector 7">
              <a:extLst>
                <a:ext uri="{FF2B5EF4-FFF2-40B4-BE49-F238E27FC236}">
                  <a16:creationId xmlns:a16="http://schemas.microsoft.com/office/drawing/2014/main" id="{86430D7D-5576-1A4F-B3BD-2FBF7A5E442C}"/>
                </a:ext>
              </a:extLst>
            </p:cNvPr>
            <p:cNvCxnSpPr>
              <a:cxnSpLocks/>
            </p:cNvCxnSpPr>
            <p:nvPr/>
          </p:nvCxnSpPr>
          <p:spPr>
            <a:xfrm>
              <a:off x="959667" y="4371847"/>
              <a:ext cx="46401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 name="Straight Arrow Connector 8">
              <a:extLst>
                <a:ext uri="{FF2B5EF4-FFF2-40B4-BE49-F238E27FC236}">
                  <a16:creationId xmlns:a16="http://schemas.microsoft.com/office/drawing/2014/main" id="{9922BA56-E4D4-D042-B164-A6B74C6ED681}"/>
                </a:ext>
              </a:extLst>
            </p:cNvPr>
            <p:cNvCxnSpPr>
              <a:cxnSpLocks/>
            </p:cNvCxnSpPr>
            <p:nvPr/>
          </p:nvCxnSpPr>
          <p:spPr>
            <a:xfrm>
              <a:off x="959667" y="4850172"/>
              <a:ext cx="46401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pic>
        <p:nvPicPr>
          <p:cNvPr id="10" name="Picture 9">
            <a:extLst>
              <a:ext uri="{FF2B5EF4-FFF2-40B4-BE49-F238E27FC236}">
                <a16:creationId xmlns:a16="http://schemas.microsoft.com/office/drawing/2014/main" id="{F5695A3C-4D5E-334A-80A5-25205BBAF7BE}"/>
              </a:ext>
            </a:extLst>
          </p:cNvPr>
          <p:cNvPicPr>
            <a:picLocks noChangeAspect="1"/>
          </p:cNvPicPr>
          <p:nvPr/>
        </p:nvPicPr>
        <p:blipFill>
          <a:blip r:embed="rId3"/>
          <a:stretch>
            <a:fillRect/>
          </a:stretch>
        </p:blipFill>
        <p:spPr>
          <a:xfrm>
            <a:off x="1844629" y="3133426"/>
            <a:ext cx="2319802" cy="2009741"/>
          </a:xfrm>
          <a:prstGeom prst="rect">
            <a:avLst/>
          </a:prstGeom>
        </p:spPr>
      </p:pic>
      <p:sp>
        <p:nvSpPr>
          <p:cNvPr id="11" name="Rounded Rectangle 10">
            <a:extLst>
              <a:ext uri="{FF2B5EF4-FFF2-40B4-BE49-F238E27FC236}">
                <a16:creationId xmlns:a16="http://schemas.microsoft.com/office/drawing/2014/main" id="{F4053047-5677-CA46-886B-49F8BC69E464}"/>
              </a:ext>
            </a:extLst>
          </p:cNvPr>
          <p:cNvSpPr/>
          <p:nvPr/>
        </p:nvSpPr>
        <p:spPr>
          <a:xfrm>
            <a:off x="411424" y="3133426"/>
            <a:ext cx="805546" cy="1827679"/>
          </a:xfrm>
          <a:prstGeom prst="roundRect">
            <a:avLst/>
          </a:prstGeom>
          <a:solidFill>
            <a:schemeClr val="tx2">
              <a:lumMod val="20000"/>
              <a:lumOff val="80000"/>
              <a:alpha val="50196"/>
            </a:schemeClr>
          </a:solidFill>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dirty="0">
                <a:solidFill>
                  <a:schemeClr val="tx1"/>
                </a:solidFill>
              </a:rPr>
              <a:t>Input</a:t>
            </a:r>
          </a:p>
        </p:txBody>
      </p:sp>
      <p:sp>
        <p:nvSpPr>
          <p:cNvPr id="12" name="Rounded Rectangle 11">
            <a:extLst>
              <a:ext uri="{FF2B5EF4-FFF2-40B4-BE49-F238E27FC236}">
                <a16:creationId xmlns:a16="http://schemas.microsoft.com/office/drawing/2014/main" id="{9F0BEC09-FA2B-1847-9454-3E561140FCAF}"/>
              </a:ext>
            </a:extLst>
          </p:cNvPr>
          <p:cNvSpPr/>
          <p:nvPr/>
        </p:nvSpPr>
        <p:spPr>
          <a:xfrm>
            <a:off x="4832114" y="3164758"/>
            <a:ext cx="805546" cy="1827679"/>
          </a:xfrm>
          <a:prstGeom prst="roundRect">
            <a:avLst/>
          </a:prstGeom>
          <a:solidFill>
            <a:schemeClr val="tx2">
              <a:lumMod val="20000"/>
              <a:lumOff val="80000"/>
              <a:alpha val="50196"/>
            </a:schemeClr>
          </a:solidFill>
        </p:spPr>
        <p:style>
          <a:lnRef idx="2">
            <a:schemeClr val="accent1">
              <a:shade val="50000"/>
            </a:schemeClr>
          </a:lnRef>
          <a:fillRef idx="1">
            <a:schemeClr val="accent1"/>
          </a:fillRef>
          <a:effectRef idx="0">
            <a:schemeClr val="accent1"/>
          </a:effectRef>
          <a:fontRef idx="minor">
            <a:schemeClr val="lt1"/>
          </a:fontRef>
        </p:style>
        <p:txBody>
          <a:bodyPr vert="horz" lIns="0" rIns="0" rtlCol="0" anchor="ctr"/>
          <a:lstStyle/>
          <a:p>
            <a:pPr algn="ctr"/>
            <a:r>
              <a:rPr lang="en-US" sz="1400" dirty="0">
                <a:solidFill>
                  <a:schemeClr val="tx1"/>
                </a:solidFill>
              </a:rPr>
              <a:t>Task-specific layer</a:t>
            </a:r>
          </a:p>
        </p:txBody>
      </p:sp>
      <p:grpSp>
        <p:nvGrpSpPr>
          <p:cNvPr id="13" name="Group 12">
            <a:extLst>
              <a:ext uri="{FF2B5EF4-FFF2-40B4-BE49-F238E27FC236}">
                <a16:creationId xmlns:a16="http://schemas.microsoft.com/office/drawing/2014/main" id="{EED2642B-F7BE-B74C-8380-3B3BCFDAC622}"/>
              </a:ext>
            </a:extLst>
          </p:cNvPr>
          <p:cNvGrpSpPr/>
          <p:nvPr/>
        </p:nvGrpSpPr>
        <p:grpSpPr>
          <a:xfrm>
            <a:off x="4492176" y="3347529"/>
            <a:ext cx="308034" cy="1462135"/>
            <a:chOff x="959667" y="3388037"/>
            <a:chExt cx="464019" cy="1462135"/>
          </a:xfrm>
        </p:grpSpPr>
        <p:cxnSp>
          <p:nvCxnSpPr>
            <p:cNvPr id="14" name="Straight Arrow Connector 13">
              <a:extLst>
                <a:ext uri="{FF2B5EF4-FFF2-40B4-BE49-F238E27FC236}">
                  <a16:creationId xmlns:a16="http://schemas.microsoft.com/office/drawing/2014/main" id="{60594D5B-4942-CD4F-9C8C-C69CC6074B55}"/>
                </a:ext>
              </a:extLst>
            </p:cNvPr>
            <p:cNvCxnSpPr>
              <a:cxnSpLocks/>
            </p:cNvCxnSpPr>
            <p:nvPr/>
          </p:nvCxnSpPr>
          <p:spPr>
            <a:xfrm>
              <a:off x="959667" y="3388037"/>
              <a:ext cx="46401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C479E1C7-A868-4D4D-9096-254C9A34A17B}"/>
                </a:ext>
              </a:extLst>
            </p:cNvPr>
            <p:cNvCxnSpPr>
              <a:cxnSpLocks/>
            </p:cNvCxnSpPr>
            <p:nvPr/>
          </p:nvCxnSpPr>
          <p:spPr>
            <a:xfrm>
              <a:off x="959667" y="3893522"/>
              <a:ext cx="46401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16B8068E-A57C-2541-8A7C-689DBE59632A}"/>
                </a:ext>
              </a:extLst>
            </p:cNvPr>
            <p:cNvCxnSpPr>
              <a:cxnSpLocks/>
            </p:cNvCxnSpPr>
            <p:nvPr/>
          </p:nvCxnSpPr>
          <p:spPr>
            <a:xfrm>
              <a:off x="959667" y="4371847"/>
              <a:ext cx="46401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85DD0C3B-2C76-FA43-B991-3594A97B3FF7}"/>
                </a:ext>
              </a:extLst>
            </p:cNvPr>
            <p:cNvCxnSpPr>
              <a:cxnSpLocks/>
            </p:cNvCxnSpPr>
            <p:nvPr/>
          </p:nvCxnSpPr>
          <p:spPr>
            <a:xfrm>
              <a:off x="959667" y="4850172"/>
              <a:ext cx="46401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
        <p:nvSpPr>
          <p:cNvPr id="19" name="Rectangular Callout 18">
            <a:extLst>
              <a:ext uri="{FF2B5EF4-FFF2-40B4-BE49-F238E27FC236}">
                <a16:creationId xmlns:a16="http://schemas.microsoft.com/office/drawing/2014/main" id="{EFB1D24F-7272-0A43-BD31-3DBB723AEDB2}"/>
              </a:ext>
            </a:extLst>
          </p:cNvPr>
          <p:cNvSpPr/>
          <p:nvPr/>
        </p:nvSpPr>
        <p:spPr>
          <a:xfrm>
            <a:off x="4164431" y="5743943"/>
            <a:ext cx="1600200" cy="751114"/>
          </a:xfrm>
          <a:prstGeom prst="wedgeRectCallout">
            <a:avLst>
              <a:gd name="adj1" fmla="val 17827"/>
              <a:gd name="adj2" fmla="val -11512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Task-specific assumptions</a:t>
            </a:r>
          </a:p>
        </p:txBody>
      </p:sp>
      <p:graphicFrame>
        <p:nvGraphicFramePr>
          <p:cNvPr id="22" name="Table 21">
            <a:extLst>
              <a:ext uri="{FF2B5EF4-FFF2-40B4-BE49-F238E27FC236}">
                <a16:creationId xmlns:a16="http://schemas.microsoft.com/office/drawing/2014/main" id="{BFA24205-0E25-A349-8529-E759A603537D}"/>
              </a:ext>
            </a:extLst>
          </p:cNvPr>
          <p:cNvGraphicFramePr>
            <a:graphicFrameLocks noGrp="1"/>
          </p:cNvGraphicFramePr>
          <p:nvPr>
            <p:extLst>
              <p:ext uri="{D42A27DB-BD31-4B8C-83A1-F6EECF244321}">
                <p14:modId xmlns:p14="http://schemas.microsoft.com/office/powerpoint/2010/main" val="100474394"/>
              </p:ext>
            </p:extLst>
          </p:nvPr>
        </p:nvGraphicFramePr>
        <p:xfrm>
          <a:off x="6210889" y="3384396"/>
          <a:ext cx="5257799" cy="2661920"/>
        </p:xfrm>
        <a:graphic>
          <a:graphicData uri="http://schemas.openxmlformats.org/drawingml/2006/table">
            <a:tbl>
              <a:tblPr firstRow="1" bandRow="1">
                <a:tableStyleId>{5C22544A-7EE6-4342-B048-85BDC9FD1C3A}</a:tableStyleId>
              </a:tblPr>
              <a:tblGrid>
                <a:gridCol w="2021195">
                  <a:extLst>
                    <a:ext uri="{9D8B030D-6E8A-4147-A177-3AD203B41FA5}">
                      <a16:colId xmlns:a16="http://schemas.microsoft.com/office/drawing/2014/main" val="243073372"/>
                    </a:ext>
                  </a:extLst>
                </a:gridCol>
                <a:gridCol w="3236604">
                  <a:extLst>
                    <a:ext uri="{9D8B030D-6E8A-4147-A177-3AD203B41FA5}">
                      <a16:colId xmlns:a16="http://schemas.microsoft.com/office/drawing/2014/main" val="4068774688"/>
                    </a:ext>
                  </a:extLst>
                </a:gridCol>
              </a:tblGrid>
              <a:tr h="370840">
                <a:tc>
                  <a:txBody>
                    <a:bodyPr/>
                    <a:lstStyle/>
                    <a:p>
                      <a:pPr algn="l"/>
                      <a:r>
                        <a:rPr lang="en-US" dirty="0"/>
                        <a:t>format</a:t>
                      </a:r>
                    </a:p>
                  </a:txBody>
                  <a:tcPr/>
                </a:tc>
                <a:tc>
                  <a:txBody>
                    <a:bodyPr/>
                    <a:lstStyle/>
                    <a:p>
                      <a:r>
                        <a:rPr lang="en-US" dirty="0"/>
                        <a:t>assumption</a:t>
                      </a:r>
                    </a:p>
                  </a:txBody>
                  <a:tcPr/>
                </a:tc>
                <a:extLst>
                  <a:ext uri="{0D108BD9-81ED-4DB2-BD59-A6C34878D82A}">
                    <a16:rowId xmlns:a16="http://schemas.microsoft.com/office/drawing/2014/main" val="117047485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Yes/No QA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ym typeface="Wingdings" pitchFamily="2" charset="2"/>
                      </a:endParaRPr>
                    </a:p>
                  </a:txBody>
                  <a:tcPr/>
                </a:tc>
                <a:extLst>
                  <a:ext uri="{0D108BD9-81ED-4DB2-BD59-A6C34878D82A}">
                    <a16:rowId xmlns:a16="http://schemas.microsoft.com/office/drawing/2014/main" val="512712009"/>
                  </a:ext>
                </a:extLst>
              </a:tr>
              <a:tr h="46549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ym typeface="Wingdings" pitchFamily="2" charset="2"/>
                        </a:rPr>
                        <a:t>Multiple-choice QA</a:t>
                      </a:r>
                    </a:p>
                  </a:txBody>
                  <a:tcPr/>
                </a:tc>
                <a:tc>
                  <a:txBody>
                    <a:bodyPr/>
                    <a:lstStyle/>
                    <a:p>
                      <a:br>
                        <a:rPr lang="en-US" dirty="0"/>
                      </a:br>
                      <a:endParaRPr lang="en-US" dirty="0"/>
                    </a:p>
                  </a:txBody>
                  <a:tcPr/>
                </a:tc>
                <a:extLst>
                  <a:ext uri="{0D108BD9-81ED-4DB2-BD59-A6C34878D82A}">
                    <a16:rowId xmlns:a16="http://schemas.microsoft.com/office/drawing/2014/main" val="9723672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ym typeface="Wingdings" pitchFamily="2" charset="2"/>
                        </a:rPr>
                        <a:t>Extractive QA</a:t>
                      </a:r>
                    </a:p>
                  </a:txBody>
                  <a:tcPr/>
                </a:tc>
                <a:tc>
                  <a:txBody>
                    <a:bodyPr/>
                    <a:lstStyle/>
                    <a:p>
                      <a:br>
                        <a:rPr lang="en-US" dirty="0"/>
                      </a:br>
                      <a:endParaRPr lang="en-US" dirty="0"/>
                    </a:p>
                  </a:txBody>
                  <a:tcPr/>
                </a:tc>
                <a:extLst>
                  <a:ext uri="{0D108BD9-81ED-4DB2-BD59-A6C34878D82A}">
                    <a16:rowId xmlns:a16="http://schemas.microsoft.com/office/drawing/2014/main" val="236699149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Abstractive QA</a:t>
                      </a:r>
                      <a:endParaRPr lang="en-US" sz="1800" dirty="0">
                        <a:sym typeface="Wingdings" pitchFamily="2" charset="2"/>
                      </a:endParaRPr>
                    </a:p>
                  </a:txBody>
                  <a:tcPr/>
                </a:tc>
                <a:tc>
                  <a:txBody>
                    <a:bodyPr/>
                    <a:lstStyle/>
                    <a:p>
                      <a:br>
                        <a:rPr lang="en-US" dirty="0"/>
                      </a:br>
                      <a:endParaRPr lang="en-US" dirty="0"/>
                    </a:p>
                  </a:txBody>
                  <a:tcPr/>
                </a:tc>
                <a:extLst>
                  <a:ext uri="{0D108BD9-81ED-4DB2-BD59-A6C34878D82A}">
                    <a16:rowId xmlns:a16="http://schemas.microsoft.com/office/drawing/2014/main" val="82591444"/>
                  </a:ext>
                </a:extLst>
              </a:tr>
            </a:tbl>
          </a:graphicData>
        </a:graphic>
      </p:graphicFrame>
      <p:sp>
        <p:nvSpPr>
          <p:cNvPr id="24" name="Rectangle 23">
            <a:extLst>
              <a:ext uri="{FF2B5EF4-FFF2-40B4-BE49-F238E27FC236}">
                <a16:creationId xmlns:a16="http://schemas.microsoft.com/office/drawing/2014/main" id="{2DC9CC5F-7231-334D-B3A8-5AFFFF07F63E}"/>
              </a:ext>
            </a:extLst>
          </p:cNvPr>
          <p:cNvSpPr/>
          <p:nvPr/>
        </p:nvSpPr>
        <p:spPr>
          <a:xfrm>
            <a:off x="8285800" y="3749335"/>
            <a:ext cx="1523174" cy="369332"/>
          </a:xfrm>
          <a:prstGeom prst="rect">
            <a:avLst/>
          </a:prstGeom>
        </p:spPr>
        <p:txBody>
          <a:bodyPr wrap="none">
            <a:spAutoFit/>
          </a:bodyPr>
          <a:lstStyle/>
          <a:p>
            <a:pPr lvl="0" eaLnBrk="1" fontAlgn="auto" hangingPunct="1">
              <a:spcBef>
                <a:spcPts val="0"/>
              </a:spcBef>
              <a:spcAft>
                <a:spcPts val="0"/>
              </a:spcAft>
              <a:defRPr/>
            </a:pPr>
            <a:r>
              <a:rPr lang="en-US" i="1" dirty="0">
                <a:sym typeface="Wingdings" pitchFamily="2" charset="2"/>
              </a:rPr>
              <a:t>binary output </a:t>
            </a:r>
          </a:p>
        </p:txBody>
      </p:sp>
      <p:sp>
        <p:nvSpPr>
          <p:cNvPr id="25" name="Rectangle 24">
            <a:extLst>
              <a:ext uri="{FF2B5EF4-FFF2-40B4-BE49-F238E27FC236}">
                <a16:creationId xmlns:a16="http://schemas.microsoft.com/office/drawing/2014/main" id="{FE6ABEE1-A13A-3A48-B276-50FEB680C428}"/>
              </a:ext>
            </a:extLst>
          </p:cNvPr>
          <p:cNvSpPr/>
          <p:nvPr/>
        </p:nvSpPr>
        <p:spPr>
          <a:xfrm>
            <a:off x="8268128" y="4097269"/>
            <a:ext cx="3176122" cy="646331"/>
          </a:xfrm>
          <a:prstGeom prst="rect">
            <a:avLst/>
          </a:prstGeom>
        </p:spPr>
        <p:txBody>
          <a:bodyPr wrap="square">
            <a:spAutoFit/>
          </a:bodyPr>
          <a:lstStyle/>
          <a:p>
            <a:r>
              <a:rPr lang="en-US" i="1" dirty="0">
                <a:sym typeface="Wingdings" pitchFamily="2" charset="2"/>
              </a:rPr>
              <a:t>exactly one of the candidate answers is correct. </a:t>
            </a:r>
            <a:endParaRPr lang="en-US" i="1" dirty="0"/>
          </a:p>
        </p:txBody>
      </p:sp>
      <p:sp>
        <p:nvSpPr>
          <p:cNvPr id="26" name="Rectangle 25">
            <a:extLst>
              <a:ext uri="{FF2B5EF4-FFF2-40B4-BE49-F238E27FC236}">
                <a16:creationId xmlns:a16="http://schemas.microsoft.com/office/drawing/2014/main" id="{2E610A5D-3ACB-514B-9D6B-C91BBF1D1E02}"/>
              </a:ext>
            </a:extLst>
          </p:cNvPr>
          <p:cNvSpPr/>
          <p:nvPr/>
        </p:nvSpPr>
        <p:spPr>
          <a:xfrm>
            <a:off x="8268128" y="4752846"/>
            <a:ext cx="3098509" cy="646331"/>
          </a:xfrm>
          <a:prstGeom prst="rect">
            <a:avLst/>
          </a:prstGeom>
        </p:spPr>
        <p:txBody>
          <a:bodyPr wrap="square">
            <a:spAutoFit/>
          </a:bodyPr>
          <a:lstStyle/>
          <a:p>
            <a:r>
              <a:rPr lang="en-US" i="1" dirty="0">
                <a:sym typeface="Wingdings" pitchFamily="2" charset="2"/>
              </a:rPr>
              <a:t>answer is a subset of a given paragraph </a:t>
            </a:r>
            <a:endParaRPr lang="en-US" i="1" dirty="0"/>
          </a:p>
        </p:txBody>
      </p:sp>
      <p:sp>
        <p:nvSpPr>
          <p:cNvPr id="27" name="Rectangle 26">
            <a:extLst>
              <a:ext uri="{FF2B5EF4-FFF2-40B4-BE49-F238E27FC236}">
                <a16:creationId xmlns:a16="http://schemas.microsoft.com/office/drawing/2014/main" id="{B9999686-5B4E-A14F-9376-45AB05CD7AFB}"/>
              </a:ext>
            </a:extLst>
          </p:cNvPr>
          <p:cNvSpPr/>
          <p:nvPr/>
        </p:nvSpPr>
        <p:spPr>
          <a:xfrm>
            <a:off x="8268128" y="5389099"/>
            <a:ext cx="3098509" cy="646331"/>
          </a:xfrm>
          <a:prstGeom prst="rect">
            <a:avLst/>
          </a:prstGeom>
        </p:spPr>
        <p:txBody>
          <a:bodyPr wrap="square">
            <a:spAutoFit/>
          </a:bodyPr>
          <a:lstStyle/>
          <a:p>
            <a:r>
              <a:rPr lang="en-US" i="1" dirty="0">
                <a:sym typeface="Wingdings" pitchFamily="2" charset="2"/>
              </a:rPr>
              <a:t>answer is a mixture of what is given and items not given.</a:t>
            </a:r>
            <a:endParaRPr lang="en-US" i="1" dirty="0"/>
          </a:p>
        </p:txBody>
      </p:sp>
      <p:sp>
        <p:nvSpPr>
          <p:cNvPr id="28" name="Content Placeholder 27">
            <a:extLst>
              <a:ext uri="{FF2B5EF4-FFF2-40B4-BE49-F238E27FC236}">
                <a16:creationId xmlns:a16="http://schemas.microsoft.com/office/drawing/2014/main" id="{181F1A03-7E2C-9849-A9E4-501EFCAA4FF9}"/>
              </a:ext>
            </a:extLst>
          </p:cNvPr>
          <p:cNvSpPr>
            <a:spLocks noGrp="1"/>
          </p:cNvSpPr>
          <p:nvPr>
            <p:ph idx="1"/>
          </p:nvPr>
        </p:nvSpPr>
        <p:spPr>
          <a:xfrm>
            <a:off x="5907668" y="1368321"/>
            <a:ext cx="6284331" cy="1979208"/>
          </a:xfrm>
          <a:solidFill>
            <a:schemeClr val="bg1"/>
          </a:solidFill>
        </p:spPr>
        <p:txBody>
          <a:bodyPr/>
          <a:lstStyle/>
          <a:p>
            <a:pPr marL="0" indent="0">
              <a:buNone/>
            </a:pPr>
            <a:br>
              <a:rPr lang="en-US" sz="2000" dirty="0"/>
            </a:br>
            <a:r>
              <a:rPr lang="en-US" sz="2400" dirty="0"/>
              <a:t>Consequences of format-specific design:</a:t>
            </a:r>
          </a:p>
          <a:p>
            <a:r>
              <a:rPr lang="en-US" sz="2000" dirty="0">
                <a:solidFill>
                  <a:schemeClr val="tx1">
                    <a:lumMod val="50000"/>
                  </a:schemeClr>
                </a:solidFill>
              </a:rPr>
              <a:t>Prevent generalization </a:t>
            </a:r>
            <a:r>
              <a:rPr lang="en-US" sz="2000" dirty="0"/>
              <a:t>across formats </a:t>
            </a:r>
          </a:p>
          <a:p>
            <a:r>
              <a:rPr lang="en-US" sz="2000" dirty="0"/>
              <a:t>Don’t benefit from labeled data of other formats. </a:t>
            </a:r>
          </a:p>
        </p:txBody>
      </p:sp>
      <p:sp>
        <p:nvSpPr>
          <p:cNvPr id="29" name="Slide Number Placeholder 28">
            <a:extLst>
              <a:ext uri="{FF2B5EF4-FFF2-40B4-BE49-F238E27FC236}">
                <a16:creationId xmlns:a16="http://schemas.microsoft.com/office/drawing/2014/main" id="{14083681-3AFA-0C43-B8B0-7C13271F27BE}"/>
              </a:ext>
            </a:extLst>
          </p:cNvPr>
          <p:cNvSpPr>
            <a:spLocks noGrp="1"/>
          </p:cNvSpPr>
          <p:nvPr>
            <p:ph type="sldNum" sz="quarter" idx="10"/>
          </p:nvPr>
        </p:nvSpPr>
        <p:spPr/>
        <p:txBody>
          <a:bodyPr/>
          <a:lstStyle/>
          <a:p>
            <a:pPr>
              <a:defRPr/>
            </a:pPr>
            <a:fld id="{0121240C-47AF-2F4D-83B3-CC3EDF50F794}" type="slidenum">
              <a:rPr lang="en-US" smtClean="0"/>
              <a:pPr>
                <a:defRPr/>
              </a:pPr>
              <a:t>9</a:t>
            </a:fld>
            <a:endParaRPr lang="en-US" dirty="0"/>
          </a:p>
        </p:txBody>
      </p:sp>
    </p:spTree>
    <p:extLst>
      <p:ext uri="{BB962C8B-B14F-4D97-AF65-F5344CB8AC3E}">
        <p14:creationId xmlns:p14="http://schemas.microsoft.com/office/powerpoint/2010/main" val="243385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fade">
                                      <p:cBhvr>
                                        <p:cTn id="17" dur="500"/>
                                        <p:tgtEl>
                                          <p:spTgt spid="2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fade">
                                      <p:cBhvr>
                                        <p:cTn id="22" dur="500"/>
                                        <p:tgtEl>
                                          <p:spTgt spid="2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fade">
                                      <p:cBhvr>
                                        <p:cTn id="27" dur="500"/>
                                        <p:tgtEl>
                                          <p:spTgt spid="2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7"/>
                                        </p:tgtEl>
                                        <p:attrNameLst>
                                          <p:attrName>style.visibility</p:attrName>
                                        </p:attrNameLst>
                                      </p:cBhvr>
                                      <p:to>
                                        <p:strVal val="visible"/>
                                      </p:to>
                                    </p:set>
                                    <p:animEffect transition="in" filter="fade">
                                      <p:cBhvr>
                                        <p:cTn id="32" dur="500"/>
                                        <p:tgtEl>
                                          <p:spTgt spid="2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8">
                                            <p:txEl>
                                              <p:pRg st="0" end="0"/>
                                            </p:txEl>
                                          </p:spTgt>
                                        </p:tgtEl>
                                        <p:attrNameLst>
                                          <p:attrName>style.visibility</p:attrName>
                                        </p:attrNameLst>
                                      </p:cBhvr>
                                      <p:to>
                                        <p:strVal val="visible"/>
                                      </p:to>
                                    </p:set>
                                    <p:animEffect transition="in" filter="fade">
                                      <p:cBhvr>
                                        <p:cTn id="37" dur="500"/>
                                        <p:tgtEl>
                                          <p:spTgt spid="28">
                                            <p:txEl>
                                              <p:pRg st="0" end="0"/>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8">
                                            <p:txEl>
                                              <p:pRg st="1" end="1"/>
                                            </p:txEl>
                                          </p:spTgt>
                                        </p:tgtEl>
                                        <p:attrNameLst>
                                          <p:attrName>style.visibility</p:attrName>
                                        </p:attrNameLst>
                                      </p:cBhvr>
                                      <p:to>
                                        <p:strVal val="visible"/>
                                      </p:to>
                                    </p:set>
                                    <p:animEffect transition="in" filter="fade">
                                      <p:cBhvr>
                                        <p:cTn id="42" dur="500"/>
                                        <p:tgtEl>
                                          <p:spTgt spid="28">
                                            <p:txEl>
                                              <p:pRg st="1" end="1"/>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8">
                                            <p:txEl>
                                              <p:pRg st="2" end="2"/>
                                            </p:txEl>
                                          </p:spTgt>
                                        </p:tgtEl>
                                        <p:attrNameLst>
                                          <p:attrName>style.visibility</p:attrName>
                                        </p:attrNameLst>
                                      </p:cBhvr>
                                      <p:to>
                                        <p:strVal val="visible"/>
                                      </p:to>
                                    </p:set>
                                    <p:animEffect transition="in" filter="fade">
                                      <p:cBhvr>
                                        <p:cTn id="47" dur="500"/>
                                        <p:tgtEl>
                                          <p:spTgt spid="2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4" grpId="0"/>
      <p:bldP spid="25" grpId="0"/>
      <p:bldP spid="26" grpId="0"/>
      <p:bldP spid="27" grpId="0"/>
    </p:bldLst>
  </p:timing>
</p:sld>
</file>

<file path=ppt/theme/theme1.xml><?xml version="1.0" encoding="utf-8"?>
<a:theme xmlns:a="http://schemas.openxmlformats.org/drawingml/2006/main" name="AI2 PPT Theme">
  <a:themeElements>
    <a:clrScheme name="AI2 PPT Colors">
      <a:dk1>
        <a:srgbClr val="303845"/>
      </a:dk1>
      <a:lt1>
        <a:srgbClr val="FFFFFF"/>
      </a:lt1>
      <a:dk2>
        <a:srgbClr val="1A4595"/>
      </a:dk2>
      <a:lt2>
        <a:srgbClr val="E8ECF2"/>
      </a:lt2>
      <a:accent1>
        <a:srgbClr val="255ED3"/>
      </a:accent1>
      <a:accent2>
        <a:srgbClr val="00D5FF"/>
      </a:accent2>
      <a:accent3>
        <a:srgbClr val="AEB7C3"/>
      </a:accent3>
      <a:accent4>
        <a:srgbClr val="8879DE"/>
      </a:accent4>
      <a:accent5>
        <a:srgbClr val="FFBB00"/>
      </a:accent5>
      <a:accent6>
        <a:srgbClr val="16C3CF"/>
      </a:accent6>
      <a:hlink>
        <a:srgbClr val="255ED3"/>
      </a:hlink>
      <a:folHlink>
        <a:srgbClr val="265ED3"/>
      </a:folHlink>
    </a:clrScheme>
    <a:fontScheme name="Corbel">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I2 Presentation Template" id="{8CF36B9A-930F-6C46-B116-42DBDD5C122F}" vid="{37D74BBC-B087-5D4D-857E-2E195833418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AI2 PPT Theme</Template>
  <TotalTime>10368</TotalTime>
  <Words>6865</Words>
  <Application>Microsoft Macintosh PowerPoint</Application>
  <PresentationFormat>Widescreen</PresentationFormat>
  <Paragraphs>963</Paragraphs>
  <Slides>49</Slides>
  <Notes>48</Notes>
  <HiddenSlides>15</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49</vt:i4>
      </vt:variant>
    </vt:vector>
  </HeadingPairs>
  <TitlesOfParts>
    <vt:vector size="56" baseType="lpstr">
      <vt:lpstr>Arial</vt:lpstr>
      <vt:lpstr>Calibri</vt:lpstr>
      <vt:lpstr>Consolas</vt:lpstr>
      <vt:lpstr>Corbel</vt:lpstr>
      <vt:lpstr>Merriweather Sans</vt:lpstr>
      <vt:lpstr>Wingdings</vt:lpstr>
      <vt:lpstr>AI2 PPT Theme</vt:lpstr>
      <vt:lpstr>Unify and Conquer  Towards a Unified View of Machine Comprehension</vt:lpstr>
      <vt:lpstr>Moving towards NLU, via QA </vt:lpstr>
      <vt:lpstr>QA; a broad definition </vt:lpstr>
      <vt:lpstr>QA datasets </vt:lpstr>
      <vt:lpstr>QA datasets </vt:lpstr>
      <vt:lpstr>QA datasets </vt:lpstr>
      <vt:lpstr>QA Terminology</vt:lpstr>
      <vt:lpstr>Our progress in QA: the good</vt:lpstr>
      <vt:lpstr>Our progress in QA: the bad</vt:lpstr>
      <vt:lpstr>formats-specialized models</vt:lpstr>
      <vt:lpstr>Beyond formats-specialized models</vt:lpstr>
      <vt:lpstr>Talk Summary &amp; Statement</vt:lpstr>
      <vt:lpstr>Earlier work on multi-task learning</vt:lpstr>
      <vt:lpstr>Roadmap</vt:lpstr>
      <vt:lpstr>Roadmap</vt:lpstr>
      <vt:lpstr>UnifiedQA: a high-level definition </vt:lpstr>
      <vt:lpstr>UnifiedQA: a high-level definition </vt:lpstr>
      <vt:lpstr>UnifiedQA: a high-level definition </vt:lpstr>
      <vt:lpstr>UnifiedQA: towards an implementation</vt:lpstr>
      <vt:lpstr>Mixing pairs of formats: experiment (1)</vt:lpstr>
      <vt:lpstr>Mixing pairs of formats: experiment (2)</vt:lpstr>
      <vt:lpstr>Roadmap</vt:lpstr>
      <vt:lpstr>Roadmap</vt:lpstr>
      <vt:lpstr>UnifiedQA-v1</vt:lpstr>
      <vt:lpstr>Intuition #1: Comparison w/ Dedicated Models</vt:lpstr>
      <vt:lpstr>Intuition #2: Unseen Datasets</vt:lpstr>
      <vt:lpstr>Fine-tuning on UnifiedQA </vt:lpstr>
      <vt:lpstr>Demo</vt:lpstr>
      <vt:lpstr>Roadmap</vt:lpstr>
      <vt:lpstr>Roadmap</vt:lpstr>
      <vt:lpstr>Methodological Issue: Data Leakage</vt:lpstr>
      <vt:lpstr>Where do we go from here?</vt:lpstr>
      <vt:lpstr>Take-home points</vt:lpstr>
      <vt:lpstr>Reading more</vt:lpstr>
      <vt:lpstr>QA datasets </vt:lpstr>
      <vt:lpstr>QA datasets </vt:lpstr>
      <vt:lpstr>QA datasets </vt:lpstr>
      <vt:lpstr>Silos of QA community </vt:lpstr>
      <vt:lpstr>UnifiedQA: towards an implementation</vt:lpstr>
      <vt:lpstr>Formats-specialized models</vt:lpstr>
      <vt:lpstr>UnifiedQA: input-output encoding</vt:lpstr>
      <vt:lpstr>Input-output encoding: examples</vt:lpstr>
      <vt:lpstr>Input-output encoding: examples</vt:lpstr>
      <vt:lpstr>Input-output encoding: examples</vt:lpstr>
      <vt:lpstr>Proof of concept: mixing pairs of formats</vt:lpstr>
      <vt:lpstr>Mini-summary </vt:lpstr>
      <vt:lpstr>Fine-tuning on UnifiedQA </vt:lpstr>
      <vt:lpstr>Fine-tuning on UnifiedQA </vt:lpstr>
      <vt:lpstr>Fine-tuning on UnifiedQA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UnifiedQA:  Crossing Format Boundaries With a Single QA System</dc:title>
  <dc:creator>Daniel Khashabi</dc:creator>
  <cp:lastModifiedBy>Daniel Khashabi</cp:lastModifiedBy>
  <cp:revision>216</cp:revision>
  <dcterms:created xsi:type="dcterms:W3CDTF">2020-06-18T00:10:56Z</dcterms:created>
  <dcterms:modified xsi:type="dcterms:W3CDTF">2020-07-15T08:10:56Z</dcterms:modified>
</cp:coreProperties>
</file>